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69" r:id="rId3"/>
    <p:sldId id="257" r:id="rId4"/>
    <p:sldId id="264" r:id="rId5"/>
    <p:sldId id="265" r:id="rId6"/>
    <p:sldId id="267" r:id="rId7"/>
    <p:sldId id="258" r:id="rId8"/>
    <p:sldId id="260" r:id="rId9"/>
    <p:sldId id="259" r:id="rId10"/>
    <p:sldId id="261" r:id="rId11"/>
    <p:sldId id="268" r:id="rId12"/>
    <p:sldId id="262" r:id="rId13"/>
    <p:sldId id="263" r:id="rId14"/>
    <p:sldId id="270" r:id="rId15"/>
    <p:sldId id="272" r:id="rId16"/>
    <p:sldId id="271" r:id="rId17"/>
    <p:sldId id="273" r:id="rId18"/>
    <p:sldId id="266" r:id="rId19"/>
    <p:sldId id="274" r:id="rId2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65931" autoAdjust="0"/>
  </p:normalViewPr>
  <p:slideViewPr>
    <p:cSldViewPr>
      <p:cViewPr varScale="1">
        <p:scale>
          <a:sx n="64" d="100"/>
          <a:sy n="64" d="100"/>
        </p:scale>
        <p:origin x="-652" y="-6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DB7F749-DB04-43CA-BC80-2F906379546B}" type="datetimeFigureOut">
              <a:rPr lang="en-US" smtClean="0"/>
              <a:t>9/20/2017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51E8E3B-701D-4D47-821B-E7556D6942F2}" type="slidenum">
              <a:rPr lang="en-US" smtClean="0"/>
              <a:t>‹#›</a:t>
            </a:fld>
            <a:endParaRPr lang="en-US"/>
          </a:p>
        </p:txBody>
      </p:sp>
    </p:spTree>
    <p:extLst>
      <p:ext uri="{BB962C8B-B14F-4D97-AF65-F5344CB8AC3E}">
        <p14:creationId xmlns:p14="http://schemas.microsoft.com/office/powerpoint/2010/main" val="301912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 need.</a:t>
            </a:r>
          </a:p>
          <a:p>
            <a:endParaRPr lang="en-US" dirty="0" smtClean="0"/>
          </a:p>
          <a:p>
            <a:r>
              <a:rPr lang="en-US" dirty="0" smtClean="0"/>
              <a:t>Computer</a:t>
            </a:r>
            <a:r>
              <a:rPr lang="en-US" baseline="0" dirty="0" smtClean="0"/>
              <a:t> systems are under attack.  Just look at the news, every day there’s a new successful attack against some computer system.</a:t>
            </a:r>
          </a:p>
          <a:p>
            <a:endParaRPr lang="en-US" baseline="0" dirty="0" smtClean="0"/>
          </a:p>
          <a:p>
            <a:r>
              <a:rPr lang="en-US" baseline="0" dirty="0" smtClean="0"/>
              <a:t>This means that if you are involved in developing software, then you must make it secure.  That includes software developers, testers, and their managers too.</a:t>
            </a:r>
          </a:p>
          <a:p>
            <a:endParaRPr lang="en-US" baseline="0" dirty="0" smtClean="0"/>
          </a:p>
          <a:p>
            <a:r>
              <a:rPr lang="en-US" baseline="0" dirty="0" smtClean="0"/>
              <a:t>But HOW do you develop secure software?  What does that even mean?  A big problem today is that many colleges and universities do not teach developers how to develop secure software.  Even if they do, it’s often an optional class.  In addition, many software developers didn’t go to a college or university to learn their craft.  As a result, a lot of developers are unprepared to deal with the world as it exists today.  Many software developers simply don’t know what to do.</a:t>
            </a:r>
            <a:endParaRPr lang="en-US" dirty="0" smtClean="0"/>
          </a:p>
          <a:p>
            <a:endParaRPr lang="en-US" dirty="0" smtClean="0"/>
          </a:p>
          <a:p>
            <a:r>
              <a:rPr lang="en-US" dirty="0" smtClean="0"/>
              <a:t>Do</a:t>
            </a:r>
            <a:r>
              <a:rPr lang="en-US" baseline="0" dirty="0" smtClean="0"/>
              <a:t> you need to be some sort of wizard? Or rocket scientist?</a:t>
            </a:r>
          </a:p>
          <a:p>
            <a:endParaRPr lang="en-US" baseline="0" dirty="0" smtClean="0"/>
          </a:p>
          <a:p>
            <a:r>
              <a:rPr lang="en-US" baseline="0" dirty="0" smtClean="0"/>
              <a:t>Not at all.  There are approaches you can take to develop adequately secure software without breaking the bank.  I think anyone involved in software development needs to learn about these approaches.</a:t>
            </a:r>
          </a:p>
          <a:p>
            <a:endParaRPr lang="en-US" dirty="0" smtClean="0"/>
          </a:p>
          <a:p>
            <a:r>
              <a:rPr lang="en-US" dirty="0" smtClean="0"/>
              <a:t>Image “Wizard Silhouette” by GDJ,</a:t>
            </a:r>
            <a:r>
              <a:rPr lang="en-US" baseline="0" dirty="0" smtClean="0"/>
              <a:t> created </a:t>
            </a:r>
            <a:r>
              <a:rPr lang="en-US" dirty="0" smtClean="0"/>
              <a:t>2016-01-03.  Released</a:t>
            </a:r>
            <a:r>
              <a:rPr lang="en-US" baseline="0" dirty="0" smtClean="0"/>
              <a:t> to public domain under CC0. See:</a:t>
            </a:r>
            <a:endParaRPr lang="en-US" dirty="0" smtClean="0"/>
          </a:p>
          <a:p>
            <a:r>
              <a:rPr lang="en-US" dirty="0" smtClean="0"/>
              <a:t>https://openclipart.org/detail/235806/wizard-silhouette</a:t>
            </a:r>
          </a:p>
          <a:p>
            <a:endParaRPr lang="en-US" dirty="0" smtClean="0"/>
          </a:p>
        </p:txBody>
      </p:sp>
      <p:sp>
        <p:nvSpPr>
          <p:cNvPr id="4" name="Slide Number Placeholder 3"/>
          <p:cNvSpPr>
            <a:spLocks noGrp="1"/>
          </p:cNvSpPr>
          <p:nvPr>
            <p:ph type="sldNum" sz="quarter" idx="10"/>
          </p:nvPr>
        </p:nvSpPr>
        <p:spPr/>
        <p:txBody>
          <a:bodyPr/>
          <a:lstStyle/>
          <a:p>
            <a:fld id="{451E8E3B-701D-4D47-821B-E7556D6942F2}" type="slidenum">
              <a:rPr lang="en-US" smtClean="0"/>
              <a:t>2</a:t>
            </a:fld>
            <a:endParaRPr lang="en-US"/>
          </a:p>
        </p:txBody>
      </p:sp>
    </p:spTree>
    <p:extLst>
      <p:ext uri="{BB962C8B-B14F-4D97-AF65-F5344CB8AC3E}">
        <p14:creationId xmlns:p14="http://schemas.microsoft.com/office/powerpoint/2010/main" val="199801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That brings us to the goal of this presentation.</a:t>
            </a:r>
          </a:p>
          <a:p>
            <a:endParaRPr lang="en-US" sz="11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100" dirty="0" smtClean="0"/>
              <a:t>The goal</a:t>
            </a:r>
            <a:r>
              <a:rPr lang="en-US" sz="1100" baseline="0" dirty="0" smtClean="0"/>
              <a:t> is of this presentation is to provide a real-world example of adequately secure software.  Specifically we’ll be discussing the “</a:t>
            </a:r>
            <a:r>
              <a:rPr lang="en-US" sz="1100" baseline="0" dirty="0" err="1" smtClean="0"/>
              <a:t>BadgeApp</a:t>
            </a:r>
            <a:r>
              <a:rPr lang="en-US" sz="1100" baseline="0" dirty="0" smtClean="0"/>
              <a:t>” or “Badge Application.  The </a:t>
            </a:r>
            <a:r>
              <a:rPr lang="en-US" sz="1100" baseline="0" dirty="0" err="1" smtClean="0"/>
              <a:t>BadgeApp</a:t>
            </a:r>
            <a:r>
              <a:rPr lang="en-US" sz="1100" baseline="0" dirty="0" smtClean="0"/>
              <a:t> implements </a:t>
            </a:r>
            <a:r>
              <a:rPr lang="en-US" sz="1100" dirty="0" smtClean="0"/>
              <a:t>the Linux Foundation (LF) Core Infrastructure Initiative (CII) Best Practices badge.</a:t>
            </a:r>
            <a:r>
              <a:rPr lang="en-US" sz="1100" baseline="0" dirty="0" smtClean="0"/>
              <a:t>  I should note that </a:t>
            </a:r>
            <a:r>
              <a:rPr lang="en-US" sz="1100" dirty="0" smtClean="0"/>
              <a:t>I’m the technical lead</a:t>
            </a:r>
            <a:r>
              <a:rPr lang="en-US" sz="1100" baseline="0" dirty="0" smtClean="0"/>
              <a:t> of the </a:t>
            </a:r>
            <a:r>
              <a:rPr lang="en-US" sz="1100" baseline="0" dirty="0" err="1" smtClean="0"/>
              <a:t>BadgeApp</a:t>
            </a:r>
            <a:r>
              <a:rPr lang="en-US" sz="1100" baseline="0" dirty="0" smtClean="0"/>
              <a:t> project.  Specifically, we’ll be reviewing the </a:t>
            </a:r>
            <a:r>
              <a:rPr lang="en-US" sz="1100" baseline="0" dirty="0" err="1" smtClean="0"/>
              <a:t>BadgeApp</a:t>
            </a:r>
            <a:r>
              <a:rPr lang="en-US" sz="1100" baseline="0" dirty="0" smtClean="0"/>
              <a:t> “assurance case”.  An assurance case is nothing complicated, it’s simply information that justifies why we think the application is adequately secure.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1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The real purpose of looking at this example is to help you create your own secure software.  In particular, I hope that this example will show you some different and possibly more secure approaches.  I think examples are a great way to learn.  I want to emphasize that no endorsement of any particular technology or organization is implied.  I mention specific technologies and organizations merely as examples, not as the best or only way.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1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I especially want to convince you that it is </a:t>
            </a:r>
            <a:r>
              <a:rPr lang="en-US" sz="1100" i="1" baseline="0" dirty="0" smtClean="0"/>
              <a:t>practical</a:t>
            </a:r>
            <a:r>
              <a:rPr lang="en-US" sz="1100" i="0" baseline="0" dirty="0" smtClean="0"/>
              <a:t> to create secure software.  It does not require an infinite amount of money! In many cases, developing adequately secure software is primarily a matter of thinking ahead, avoiding certain bad approaches, and applying better approaches instead. You’ll need to apply some additional measures, but they are often not massive investments in time or money.  In short, secure software often doesn’t cost noticeably more if you plan ahead.</a:t>
            </a:r>
            <a:endParaRPr lang="en-US" sz="1100" dirty="0" smtClean="0"/>
          </a:p>
        </p:txBody>
      </p:sp>
      <p:sp>
        <p:nvSpPr>
          <p:cNvPr id="4" name="Slide Number Placeholder 3"/>
          <p:cNvSpPr>
            <a:spLocks noGrp="1"/>
          </p:cNvSpPr>
          <p:nvPr>
            <p:ph type="sldNum" sz="quarter" idx="10"/>
          </p:nvPr>
        </p:nvSpPr>
        <p:spPr/>
        <p:txBody>
          <a:bodyPr/>
          <a:lstStyle/>
          <a:p>
            <a:fld id="{451E8E3B-701D-4D47-821B-E7556D6942F2}" type="slidenum">
              <a:rPr lang="en-US" smtClean="0"/>
              <a:t>3</a:t>
            </a:fld>
            <a:endParaRPr lang="en-US"/>
          </a:p>
        </p:txBody>
      </p:sp>
    </p:spTree>
    <p:extLst>
      <p:ext uri="{BB962C8B-B14F-4D97-AF65-F5344CB8AC3E}">
        <p14:creationId xmlns:p14="http://schemas.microsoft.com/office/powerpoint/2010/main" val="208532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making sense?  I’m walking through a number of graphs, but these graphs are not fundamentally complex. The graphs simply summarize the assurance case for this example system.  The assurance case explains why we believe these actions are adequate for producing secure software.</a:t>
            </a:r>
          </a:p>
          <a:p>
            <a:endParaRPr lang="en-US" dirty="0" smtClean="0"/>
          </a:p>
          <a:p>
            <a:r>
              <a:rPr lang="en-US" dirty="0" smtClean="0"/>
              <a:t>Now it may or may not be enough.  Do you think this</a:t>
            </a:r>
            <a:r>
              <a:rPr lang="en-US" baseline="0" dirty="0" smtClean="0"/>
              <a:t> is enough?  That’s a fair question.  </a:t>
            </a:r>
            <a:r>
              <a:rPr lang="en-US" dirty="0" smtClean="0"/>
              <a:t>The point is that these graphs let stakeholders have an informed discussion.  In particular, if</a:t>
            </a:r>
            <a:r>
              <a:rPr lang="en-US" baseline="0" dirty="0" smtClean="0"/>
              <a:t> a stakeholder believes they are not enough, the next question is, “why not?”.  Those discussions can help everyone drill down to what should be done instead.  When you decide to make a change for any reason, you update the assurance case, so that everyone can understand what has been agreed to.</a:t>
            </a:r>
          </a:p>
          <a:p>
            <a:endParaRPr lang="en-US" baseline="0" dirty="0" smtClean="0"/>
          </a:p>
          <a:p>
            <a:r>
              <a:rPr lang="en-US" baseline="0" dirty="0" smtClean="0"/>
              <a:t>Of course, how you implement the software matters.  You may know what the software is supposed to do, and have a great design, but in the end it’s the implementation that impacts your users.  So let’s drill into an example of how we can provide some assurance that our software implementation is adequately secure.  As always, there are many ways to do this, but examples can be very useful – so here is an example.</a:t>
            </a:r>
            <a:endParaRPr lang="en-US" dirty="0"/>
          </a:p>
        </p:txBody>
      </p:sp>
      <p:sp>
        <p:nvSpPr>
          <p:cNvPr id="4" name="Slide Number Placeholder 3"/>
          <p:cNvSpPr>
            <a:spLocks noGrp="1"/>
          </p:cNvSpPr>
          <p:nvPr>
            <p:ph type="sldNum" sz="quarter" idx="10"/>
          </p:nvPr>
        </p:nvSpPr>
        <p:spPr/>
        <p:txBody>
          <a:bodyPr/>
          <a:lstStyle/>
          <a:p>
            <a:fld id="{451E8E3B-701D-4D47-821B-E7556D6942F2}" type="slidenum">
              <a:rPr lang="en-US" smtClean="0"/>
              <a:t>11</a:t>
            </a:fld>
            <a:endParaRPr lang="en-US"/>
          </a:p>
        </p:txBody>
      </p:sp>
    </p:spTree>
    <p:extLst>
      <p:ext uri="{BB962C8B-B14F-4D97-AF65-F5344CB8AC3E}">
        <p14:creationId xmlns:p14="http://schemas.microsoft.com/office/powerpoint/2010/main" val="145811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But what if you have more powerful</a:t>
            </a:r>
            <a:r>
              <a:rPr lang="en-US" sz="1000" baseline="0" dirty="0" smtClean="0"/>
              <a:t> threats you must counter, or have more valuable assets?</a:t>
            </a:r>
          </a:p>
          <a:p>
            <a:endParaRPr lang="en-US" sz="1000" baseline="0" dirty="0" smtClean="0"/>
          </a:p>
          <a:p>
            <a:r>
              <a:rPr lang="en-US" sz="1000" dirty="0" smtClean="0"/>
              <a:t>In</a:t>
            </a:r>
            <a:r>
              <a:rPr lang="en-US" sz="1000" baseline="0" dirty="0" smtClean="0"/>
              <a:t> general, the answer is that you probably need to do more, depending on your threats and assets.  You might strongly consider training all your developers in how to develop secure software, designs with mutually-suspicious subcomponents, other designs and implementations to limit privilege, reviewing the source code of third-party software, using more and more powerful static and dynamic analysis tools to look for vulnerabilities, a more rigorous and thorough test regime, penetration testing, more thorough detection and prevention measures during operations, and improved recovery methods.  In short, you typically need to combine different tools, different kinds of tools, &amp; manual approaches.  Where possible, use information about the attackers and assets to target your countermeasures, to increase the probability of successfully countering attackers and protecting your assets.  An assurance case can help all stakeholders </a:t>
            </a:r>
            <a:r>
              <a:rPr lang="en-US" sz="1000" i="1" baseline="0" dirty="0" smtClean="0"/>
              <a:t>understand</a:t>
            </a:r>
            <a:r>
              <a:rPr lang="en-US" sz="1000" baseline="0" dirty="0" smtClean="0"/>
              <a:t> what you’re doing and have frank discussions about the </a:t>
            </a:r>
            <a:r>
              <a:rPr lang="en-US" sz="1000" i="1" baseline="0" dirty="0" smtClean="0"/>
              <a:t>adequacy</a:t>
            </a:r>
            <a:r>
              <a:rPr lang="en-US" sz="1000" baseline="0" dirty="0" smtClean="0"/>
              <a:t> of what you’re doing.</a:t>
            </a:r>
          </a:p>
          <a:p>
            <a:endParaRPr lang="en-US" sz="1000" baseline="0" dirty="0" smtClean="0"/>
          </a:p>
          <a:p>
            <a:r>
              <a:rPr lang="en-US" sz="1000" baseline="0" dirty="0" smtClean="0"/>
              <a:t>Yes, that may cost more, sometimes much more depending on the threats and assets.  But please compare the cost of defense to the cost of failure.  All too often people complain about the costs of some tool, or applying some measure, without counting the cost of a successful attack.</a:t>
            </a:r>
          </a:p>
          <a:p>
            <a:endParaRPr lang="en-US" sz="1000" baseline="0" dirty="0" smtClean="0"/>
          </a:p>
          <a:p>
            <a:r>
              <a:rPr lang="en-US" sz="1000" baseline="0" dirty="0" smtClean="0"/>
              <a:t>Also, don’t let the perfect be the enemy of the good. It’s true that there are no perfect protections.  But you CAN take the software equivalent of basic hygiene steps, and you can certainly combine approaches in a way that makes a system harder to successfully attack.  Since no one measure is perfect, you need to combine those measures, to make it hard for an attacker to be successful, and to limit the damage when an attacker is successful.  I think failing to implement basic measures for protection, detection, and recovery, in systems where it matters, is just a form of negligence.</a:t>
            </a:r>
          </a:p>
        </p:txBody>
      </p:sp>
      <p:sp>
        <p:nvSpPr>
          <p:cNvPr id="4" name="Slide Number Placeholder 3"/>
          <p:cNvSpPr>
            <a:spLocks noGrp="1"/>
          </p:cNvSpPr>
          <p:nvPr>
            <p:ph type="sldNum" sz="quarter" idx="10"/>
          </p:nvPr>
        </p:nvSpPr>
        <p:spPr/>
        <p:txBody>
          <a:bodyPr/>
          <a:lstStyle/>
          <a:p>
            <a:fld id="{451E8E3B-701D-4D47-821B-E7556D6942F2}" type="slidenum">
              <a:rPr lang="en-US" smtClean="0"/>
              <a:t>15</a:t>
            </a:fld>
            <a:endParaRPr lang="en-US"/>
          </a:p>
        </p:txBody>
      </p:sp>
    </p:spTree>
    <p:extLst>
      <p:ext uri="{BB962C8B-B14F-4D97-AF65-F5344CB8AC3E}">
        <p14:creationId xmlns:p14="http://schemas.microsoft.com/office/powerpoint/2010/main" val="29874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presentation has focused on the </a:t>
            </a:r>
            <a:r>
              <a:rPr lang="en-US" baseline="0" dirty="0" err="1" smtClean="0"/>
              <a:t>BadgeApp</a:t>
            </a:r>
            <a:r>
              <a:rPr lang="en-US" baseline="0" dirty="0" smtClean="0"/>
              <a:t> as an example.</a:t>
            </a:r>
          </a:p>
          <a:p>
            <a:endParaRPr lang="en-US" baseline="0" dirty="0" smtClean="0"/>
          </a:p>
          <a:p>
            <a:r>
              <a:rPr lang="en-US" dirty="0" smtClean="0"/>
              <a:t>However,</a:t>
            </a:r>
            <a:r>
              <a:rPr lang="en-US" baseline="0" dirty="0" smtClean="0"/>
              <a:t> if you’re involved in developing open source software, I encourage you to use the </a:t>
            </a:r>
            <a:r>
              <a:rPr lang="en-US" baseline="0" dirty="0" err="1" smtClean="0"/>
              <a:t>BadgeApp</a:t>
            </a:r>
            <a:r>
              <a:rPr lang="en-US" baseline="0" dirty="0" smtClean="0"/>
              <a:t> to get a CII best practices badge for your own open source software project.  Here is the URL where you can start the process of getting a badge.  As you can see from the graphs below, there are more and more projects that have started the badge process, and also more and more projects that have received a passing badge. We believe that OSS projects that implement best practices are more likely to produce better software, including more secure software, so pursuing a badge is an easy way for open source software projects to self improve.</a:t>
            </a:r>
          </a:p>
          <a:p>
            <a:endParaRPr lang="en-US" baseline="0" dirty="0" smtClean="0"/>
          </a:p>
          <a:p>
            <a:r>
              <a:rPr lang="en-US" baseline="0" dirty="0" smtClean="0"/>
              <a:t>If you’re considering using OSS, then again, look for a CII best practices badge.  Projects with a CII best practices badge are actively pursuing doing the right things, and those are the kinds of projects you want to depend on.</a:t>
            </a:r>
            <a:endParaRPr lang="en-US" dirty="0"/>
          </a:p>
        </p:txBody>
      </p:sp>
      <p:sp>
        <p:nvSpPr>
          <p:cNvPr id="4" name="Slide Number Placeholder 3"/>
          <p:cNvSpPr>
            <a:spLocks noGrp="1"/>
          </p:cNvSpPr>
          <p:nvPr>
            <p:ph type="sldNum" sz="quarter" idx="10"/>
          </p:nvPr>
        </p:nvSpPr>
        <p:spPr/>
        <p:txBody>
          <a:bodyPr/>
          <a:lstStyle/>
          <a:p>
            <a:fld id="{451E8E3B-701D-4D47-821B-E7556D6942F2}" type="slidenum">
              <a:rPr lang="en-US" smtClean="0"/>
              <a:t>17</a:t>
            </a:fld>
            <a:endParaRPr lang="en-US"/>
          </a:p>
        </p:txBody>
      </p:sp>
    </p:spTree>
    <p:extLst>
      <p:ext uri="{BB962C8B-B14F-4D97-AF65-F5344CB8AC3E}">
        <p14:creationId xmlns:p14="http://schemas.microsoft.com/office/powerpoint/2010/main" val="2144456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sz="3200" b="1">
                <a:latin typeface="Myriad Pro Ligh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solidFill>
                  <a:schemeClr val="tx1">
                    <a:tint val="75000"/>
                  </a:schemeClr>
                </a:solidFill>
                <a:latin typeface="Arial (Body)"/>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F7CB533-FAD7-4D3F-979D-04DBEC8CCA48}" type="datetime1">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AEAE9-3A27-40E1-8080-B19AA818B55A}" type="slidenum">
              <a:rPr lang="en-US" smtClean="0"/>
              <a:t>‹#›</a:t>
            </a:fld>
            <a:endParaRPr lang="en-US" dirty="0"/>
          </a:p>
        </p:txBody>
      </p:sp>
      <p:grpSp>
        <p:nvGrpSpPr>
          <p:cNvPr id="7" name="Group 6"/>
          <p:cNvGrpSpPr/>
          <p:nvPr userDrawn="1"/>
        </p:nvGrpSpPr>
        <p:grpSpPr>
          <a:xfrm>
            <a:off x="0" y="0"/>
            <a:ext cx="9144000" cy="766465"/>
            <a:chOff x="0" y="0"/>
            <a:chExt cx="9144000" cy="766465"/>
          </a:xfrm>
        </p:grpSpPr>
        <p:pic>
          <p:nvPicPr>
            <p:cNvPr id="8" name="Picture 7" descr="powerpoint art.png"/>
            <p:cNvPicPr>
              <a:picLocks noChangeAspect="1"/>
            </p:cNvPicPr>
            <p:nvPr userDrawn="1"/>
          </p:nvPicPr>
          <p:blipFill>
            <a:blip r:embed="rId2" cstate="print"/>
            <a:stretch>
              <a:fillRect/>
            </a:stretch>
          </p:blipFill>
          <p:spPr>
            <a:xfrm>
              <a:off x="0" y="0"/>
              <a:ext cx="9144000" cy="687185"/>
            </a:xfrm>
            <a:prstGeom prst="rect">
              <a:avLst/>
            </a:prstGeom>
          </p:spPr>
        </p:pic>
        <p:pic>
          <p:nvPicPr>
            <p:cNvPr id="9" name="Picture 8" descr="powerpointwithplainbkgrdwithbar-1.jpg"/>
            <p:cNvPicPr>
              <a:picLocks noChangeAspect="1"/>
            </p:cNvPicPr>
            <p:nvPr userDrawn="1"/>
          </p:nvPicPr>
          <p:blipFill>
            <a:blip r:embed="rId3" cstate="print"/>
            <a:stretch>
              <a:fillRect/>
            </a:stretch>
          </p:blipFill>
          <p:spPr>
            <a:xfrm>
              <a:off x="381000" y="304800"/>
              <a:ext cx="753274" cy="381000"/>
            </a:xfrm>
            <a:prstGeom prst="rect">
              <a:avLst/>
            </a:prstGeom>
          </p:spPr>
        </p:pic>
        <p:sp>
          <p:nvSpPr>
            <p:cNvPr id="10" name="TextBox 9"/>
            <p:cNvSpPr txBox="1"/>
            <p:nvPr userDrawn="1"/>
          </p:nvSpPr>
          <p:spPr>
            <a:xfrm>
              <a:off x="1066800" y="304800"/>
              <a:ext cx="76200" cy="461665"/>
            </a:xfrm>
            <a:prstGeom prst="rect">
              <a:avLst/>
            </a:prstGeom>
            <a:solidFill>
              <a:schemeClr val="bg1"/>
            </a:solidFill>
          </p:spPr>
          <p:txBody>
            <a:bodyPr wrap="square" rtlCol="0">
              <a:spAutoFit/>
            </a:bodyPr>
            <a:lstStyle/>
            <a:p>
              <a:endParaRPr lang="en-US" dirty="0"/>
            </a:p>
          </p:txBody>
        </p:sp>
      </p:grpSp>
      <p:sp>
        <p:nvSpPr>
          <p:cNvPr id="11" name="Rectangle 10"/>
          <p:cNvSpPr>
            <a:spLocks noChangeArrowheads="1"/>
          </p:cNvSpPr>
          <p:nvPr userDrawn="1"/>
        </p:nvSpPr>
        <p:spPr bwMode="auto">
          <a:xfrm>
            <a:off x="1143000" y="152400"/>
            <a:ext cx="6858000" cy="1143000"/>
          </a:xfrm>
          <a:prstGeom prst="rect">
            <a:avLst/>
          </a:prstGeom>
          <a:noFill/>
          <a:ln w="9525">
            <a:noFill/>
            <a:miter lim="800000"/>
            <a:headEnd/>
            <a:tailEnd/>
          </a:ln>
        </p:spPr>
        <p:txBody>
          <a:bodyPr/>
          <a:lstStyle>
            <a:defPPr>
              <a:defRPr lang="en-US"/>
            </a:defPPr>
            <a:lvl1pPr algn="ctr" rtl="0" fontAlgn="base">
              <a:spcBef>
                <a:spcPct val="0"/>
              </a:spcBef>
              <a:spcAft>
                <a:spcPct val="0"/>
              </a:spcAft>
              <a:defRPr sz="2400" kern="1200">
                <a:solidFill>
                  <a:schemeClr val="tx1"/>
                </a:solidFill>
                <a:latin typeface="Times New Roman" pitchFamily="18" charset="0"/>
                <a:ea typeface="+mn-ea"/>
                <a:cs typeface="+mn-cs"/>
              </a:defRPr>
            </a:lvl1pPr>
            <a:lvl2pPr marL="457200" algn="ctr" rtl="0" fontAlgn="base">
              <a:spcBef>
                <a:spcPct val="0"/>
              </a:spcBef>
              <a:spcAft>
                <a:spcPct val="0"/>
              </a:spcAft>
              <a:defRPr sz="2400" kern="1200">
                <a:solidFill>
                  <a:schemeClr val="tx1"/>
                </a:solidFill>
                <a:latin typeface="Times New Roman" pitchFamily="18" charset="0"/>
                <a:ea typeface="+mn-ea"/>
                <a:cs typeface="+mn-cs"/>
              </a:defRPr>
            </a:lvl2pPr>
            <a:lvl3pPr marL="914400" algn="ctr" rtl="0" fontAlgn="base">
              <a:spcBef>
                <a:spcPct val="0"/>
              </a:spcBef>
              <a:spcAft>
                <a:spcPct val="0"/>
              </a:spcAft>
              <a:defRPr sz="2400" kern="1200">
                <a:solidFill>
                  <a:schemeClr val="tx1"/>
                </a:solidFill>
                <a:latin typeface="Times New Roman" pitchFamily="18" charset="0"/>
                <a:ea typeface="+mn-ea"/>
                <a:cs typeface="+mn-cs"/>
              </a:defRPr>
            </a:lvl3pPr>
            <a:lvl4pPr marL="1371600" algn="ctr" rtl="0" fontAlgn="base">
              <a:spcBef>
                <a:spcPct val="0"/>
              </a:spcBef>
              <a:spcAft>
                <a:spcPct val="0"/>
              </a:spcAft>
              <a:defRPr sz="2400" kern="1200">
                <a:solidFill>
                  <a:schemeClr val="tx1"/>
                </a:solidFill>
                <a:latin typeface="Times New Roman" pitchFamily="18" charset="0"/>
                <a:ea typeface="+mn-ea"/>
                <a:cs typeface="+mn-cs"/>
              </a:defRPr>
            </a:lvl4pPr>
            <a:lvl5pPr marL="1828800" algn="ctr"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2600" b="1" dirty="0">
                <a:solidFill>
                  <a:srgbClr val="000000"/>
                </a:solidFill>
                <a:latin typeface="Arial" charset="0"/>
              </a:rPr>
              <a:t>Institute for Defense Analyses</a:t>
            </a:r>
            <a:r>
              <a:rPr lang="en-US" dirty="0">
                <a:solidFill>
                  <a:srgbClr val="000000"/>
                </a:solidFill>
                <a:latin typeface="Arial" charset="0"/>
              </a:rPr>
              <a:t/>
            </a:r>
            <a:br>
              <a:rPr lang="en-US" dirty="0">
                <a:solidFill>
                  <a:srgbClr val="000000"/>
                </a:solidFill>
                <a:latin typeface="Arial" charset="0"/>
              </a:rPr>
            </a:br>
            <a:r>
              <a:rPr lang="en-US" sz="1400" dirty="0">
                <a:solidFill>
                  <a:srgbClr val="000000"/>
                </a:solidFill>
                <a:latin typeface="Arial" charset="0"/>
              </a:rPr>
              <a:t>4850 Mark Center Drive </a:t>
            </a:r>
            <a:r>
              <a:rPr lang="en-US" sz="1000" baseline="30000" dirty="0">
                <a:solidFill>
                  <a:srgbClr val="000000"/>
                </a:solidFill>
                <a:latin typeface="Arial" charset="0"/>
                <a:sym typeface="Wingdings" pitchFamily="2" charset="2"/>
              </a:rPr>
              <a:t></a:t>
            </a:r>
            <a:r>
              <a:rPr lang="en-US" sz="1400" dirty="0">
                <a:solidFill>
                  <a:srgbClr val="000000"/>
                </a:solidFill>
                <a:latin typeface="Arial" charset="0"/>
              </a:rPr>
              <a:t> Alexandria, Virginia 22311-1882</a:t>
            </a:r>
          </a:p>
        </p:txBody>
      </p:sp>
    </p:spTree>
    <p:extLst>
      <p:ext uri="{BB962C8B-B14F-4D97-AF65-F5344CB8AC3E}">
        <p14:creationId xmlns:p14="http://schemas.microsoft.com/office/powerpoint/2010/main" val="13966395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4259A0-D3DE-42F9-A8EA-99F7922D85CA}" type="datetime1">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1639214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4D4F87-A5A5-49F6-9B94-01C7E9C4D244}" type="datetime1">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42084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329184" y="1143000"/>
            <a:ext cx="8211312" cy="5029200"/>
          </a:xfrm>
        </p:spPr>
        <p:txBody>
          <a:bodyPr>
            <a:norm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2D8ECAB-B066-4499-B0B8-E8084A08830E}" type="datetime1">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15766126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619659-C8A7-4A3B-A37D-2F5FE595E28A}" type="datetime1">
              <a:rPr lang="en-US" smtClean="0"/>
              <a:t>9/20/2017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1580028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3CA00B-ABD5-49C0-8C72-AACD77634C0F}" type="datetime1">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2072223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6F44E5-E58C-4286-8685-F32BC0F5B1D1}" type="datetime1">
              <a:rPr lang="en-US" smtClean="0"/>
              <a:t>9/20/2017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4048362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0FCDA4A-44D5-4741-B10F-60F0988AA59C}" type="datetime1">
              <a:rPr lang="en-US" smtClean="0"/>
              <a:t>9/20/2017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138662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6D8923-F435-494F-B729-F05B6D1A84E5}" type="datetime1">
              <a:rPr lang="en-US" smtClean="0"/>
              <a:t>9/20/2017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3608344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B3C361-8134-4CD4-9A76-795FCC865C92}" type="datetime1">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206287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02B4E6-9C5E-4CD9-9438-3C0BB8E6D956}" type="datetime1">
              <a:rPr lang="en-US" smtClean="0"/>
              <a:t>9/20/2017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AEAE9-3A27-40E1-8080-B19AA818B55A}" type="slidenum">
              <a:rPr lang="en-US" smtClean="0"/>
              <a:t>‹#›</a:t>
            </a:fld>
            <a:endParaRPr lang="en-US"/>
          </a:p>
        </p:txBody>
      </p:sp>
    </p:spTree>
    <p:extLst>
      <p:ext uri="{BB962C8B-B14F-4D97-AF65-F5344CB8AC3E}">
        <p14:creationId xmlns:p14="http://schemas.microsoft.com/office/powerpoint/2010/main" val="345883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F5A65-63B3-4D20-B0F3-B06053820830}" type="datetime1">
              <a:rPr lang="en-US" smtClean="0"/>
              <a:t>9/20/2017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AEAE9-3A27-40E1-8080-B19AA818B55A}" type="slidenum">
              <a:rPr lang="en-US" smtClean="0"/>
              <a:t>‹#›</a:t>
            </a:fld>
            <a:endParaRPr lang="en-US" dirty="0"/>
          </a:p>
        </p:txBody>
      </p:sp>
      <p:grpSp>
        <p:nvGrpSpPr>
          <p:cNvPr id="7" name="Group 6"/>
          <p:cNvGrpSpPr/>
          <p:nvPr userDrawn="1"/>
        </p:nvGrpSpPr>
        <p:grpSpPr>
          <a:xfrm>
            <a:off x="0" y="0"/>
            <a:ext cx="9144000" cy="687185"/>
            <a:chOff x="0" y="0"/>
            <a:chExt cx="9144000" cy="687185"/>
          </a:xfrm>
        </p:grpSpPr>
        <p:pic>
          <p:nvPicPr>
            <p:cNvPr id="8" name="Picture 7" descr="powerpoint art.png"/>
            <p:cNvPicPr>
              <a:picLocks noChangeAspect="1"/>
            </p:cNvPicPr>
            <p:nvPr userDrawn="1"/>
          </p:nvPicPr>
          <p:blipFill>
            <a:blip r:embed="rId13" cstate="print"/>
            <a:stretch>
              <a:fillRect/>
            </a:stretch>
          </p:blipFill>
          <p:spPr>
            <a:xfrm>
              <a:off x="0" y="0"/>
              <a:ext cx="9144000" cy="687185"/>
            </a:xfrm>
            <a:prstGeom prst="rect">
              <a:avLst/>
            </a:prstGeom>
          </p:spPr>
        </p:pic>
        <p:pic>
          <p:nvPicPr>
            <p:cNvPr id="9" name="Picture 8" descr="powerpointwithplainbkgrdwithbar-1.jpg"/>
            <p:cNvPicPr>
              <a:picLocks noChangeAspect="1"/>
            </p:cNvPicPr>
            <p:nvPr userDrawn="1"/>
          </p:nvPicPr>
          <p:blipFill>
            <a:blip r:embed="rId14" cstate="print"/>
            <a:stretch>
              <a:fillRect/>
            </a:stretch>
          </p:blipFill>
          <p:spPr>
            <a:xfrm>
              <a:off x="381000" y="304800"/>
              <a:ext cx="753274" cy="381000"/>
            </a:xfrm>
            <a:prstGeom prst="rect">
              <a:avLst/>
            </a:prstGeom>
          </p:spPr>
        </p:pic>
      </p:grpSp>
      <p:sp>
        <p:nvSpPr>
          <p:cNvPr id="2" name="Title Placeholder 1"/>
          <p:cNvSpPr>
            <a:spLocks noGrp="1"/>
          </p:cNvSpPr>
          <p:nvPr>
            <p:ph type="title"/>
          </p:nvPr>
        </p:nvSpPr>
        <p:spPr>
          <a:xfrm>
            <a:off x="1219200" y="68659"/>
            <a:ext cx="7543800" cy="853281"/>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55417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tx1"/>
          </a:solidFill>
          <a:latin typeface="Myriad Pro Ligh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Body)"/>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Body)"/>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Body)"/>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Body)"/>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Body)"/>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slideLayout" Target="../slideLayouts/slideLayout1.xml"/><Relationship Id="rId4" Type="http://schemas.openxmlformats.org/officeDocument/2006/relationships/audio" Target="../media/media2.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6.png"/><Relationship Id="rId5" Type="http://schemas.openxmlformats.org/officeDocument/2006/relationships/hyperlink" Target="https://samate.nist.gov/" TargetMode="External"/><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7.png"/><Relationship Id="rId5" Type="http://schemas.openxmlformats.org/officeDocument/2006/relationships/hyperlink" Target="https://bestpractices.coreinfrastructure.org/" TargetMode="External"/><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5" Type="http://schemas.openxmlformats.org/officeDocument/2006/relationships/image" Target="../media/image6.png"/><Relationship Id="rId4" Type="http://schemas.openxmlformats.org/officeDocument/2006/relationships/hyperlink" Target="https://www.dwheeler.com/secure-program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audionautix.com/" TargetMode="External"/><Relationship Id="rId2" Type="http://schemas.openxmlformats.org/officeDocument/2006/relationships/hyperlink" Target="https://creativecommons.org/licenses/by/3.0/" TargetMode="External"/><Relationship Id="rId1" Type="http://schemas.openxmlformats.org/officeDocument/2006/relationships/slideLayout" Target="../slideLayouts/slideLayout2.xml"/><Relationship Id="rId5" Type="http://schemas.openxmlformats.org/officeDocument/2006/relationships/hyperlink" Target="https://github.com/coreinfrastructure/best-practices-badge/blob/master/doc/security.md" TargetMode="External"/><Relationship Id="rId4" Type="http://schemas.openxmlformats.org/officeDocument/2006/relationships/hyperlink" Target="https://openclipart.org/detail/235806/wizard-silhouette" TargetMode="External"/></Relationships>
</file>

<file path=ppt/slides/_rels/slide2.xml.rels><?xml version="1.0" encoding="UTF-8" standalone="yes"?>
<Relationships xmlns="http://schemas.openxmlformats.org/package/2006/relationships"><Relationship Id="rId3" Type="http://schemas.openxmlformats.org/officeDocument/2006/relationships/audio" Target="../media/media3.wav"/><Relationship Id="rId7" Type="http://schemas.openxmlformats.org/officeDocument/2006/relationships/image" Target="../media/image6.png"/><Relationship Id="rId2" Type="http://schemas.microsoft.com/office/2007/relationships/media" Target="../media/media3.wav"/><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4.wav"/><Relationship Id="rId2" Type="http://schemas.microsoft.com/office/2007/relationships/media" Target="../media/media4.wav"/><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audio" Target="../media/media6.wav"/><Relationship Id="rId2" Type="http://schemas.microsoft.com/office/2007/relationships/media" Target="../media/media6.wav"/><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hyperlink" Target="https://github.com/coreinfrastructure/best-practices-badge/blob/master/doc/security.md" TargetMode="Externa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7.wav"/><Relationship Id="rId2" Type="http://schemas.microsoft.com/office/2007/relationships/media" Target="../media/media7.wav"/><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How to Develop Secure </a:t>
            </a:r>
            <a:r>
              <a:rPr lang="en-US" dirty="0"/>
              <a:t>Applications</a:t>
            </a:r>
            <a:r>
              <a:rPr lang="en-US" dirty="0" smtClean="0"/>
              <a:t>:</a:t>
            </a:r>
            <a:br>
              <a:rPr lang="en-US" dirty="0" smtClean="0"/>
            </a:br>
            <a:r>
              <a:rPr lang="en-US" dirty="0" smtClean="0"/>
              <a:t>The </a:t>
            </a:r>
            <a:r>
              <a:rPr lang="en-US" dirty="0" err="1"/>
              <a:t>BadgeApp</a:t>
            </a:r>
            <a:r>
              <a:rPr lang="en-US" dirty="0"/>
              <a:t> </a:t>
            </a:r>
            <a:r>
              <a:rPr lang="en-US" dirty="0" smtClean="0"/>
              <a:t>Example</a:t>
            </a:r>
            <a:endParaRPr lang="en-US" dirty="0"/>
          </a:p>
        </p:txBody>
      </p:sp>
      <p:sp>
        <p:nvSpPr>
          <p:cNvPr id="3" name="Subtitle 2"/>
          <p:cNvSpPr>
            <a:spLocks noGrp="1"/>
          </p:cNvSpPr>
          <p:nvPr>
            <p:ph type="subTitle" idx="1"/>
          </p:nvPr>
        </p:nvSpPr>
        <p:spPr/>
        <p:txBody>
          <a:bodyPr/>
          <a:lstStyle/>
          <a:p>
            <a:r>
              <a:rPr lang="en-US" dirty="0" smtClean="0">
                <a:solidFill>
                  <a:schemeClr val="tx1"/>
                </a:solidFill>
              </a:rPr>
              <a:t>David A. Wheeler</a:t>
            </a:r>
          </a:p>
          <a:p>
            <a:r>
              <a:rPr lang="en-US" dirty="0" err="1" smtClean="0">
                <a:solidFill>
                  <a:schemeClr val="tx1"/>
                </a:solidFill>
              </a:rPr>
              <a:t>dwheeler</a:t>
            </a:r>
            <a:r>
              <a:rPr lang="en-US" dirty="0" smtClean="0">
                <a:solidFill>
                  <a:schemeClr val="tx1"/>
                </a:solidFill>
              </a:rPr>
              <a:t> @ ida.org</a:t>
            </a:r>
          </a:p>
          <a:p>
            <a:r>
              <a:rPr lang="en-US" smtClean="0">
                <a:solidFill>
                  <a:schemeClr val="tx1"/>
                </a:solidFill>
              </a:rPr>
              <a:t>2017-09-18</a:t>
            </a:r>
            <a:endParaRPr lang="en-US" dirty="0">
              <a:solidFill>
                <a:schemeClr val="tx1"/>
              </a:solidFill>
            </a:endParaRPr>
          </a:p>
        </p:txBody>
      </p:sp>
      <p:pic>
        <p:nvPicPr>
          <p:cNvPr id="4" name="Cycles7.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32600" y="5756966"/>
            <a:ext cx="406400" cy="406400"/>
          </a:xfrm>
          <a:prstGeom prst="rect">
            <a:avLst/>
          </a:prstGeom>
        </p:spPr>
      </p:pic>
      <p:pic>
        <p:nvPicPr>
          <p:cNvPr id="5" name="hi-there.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05800" y="5756966"/>
            <a:ext cx="406400" cy="406400"/>
          </a:xfrm>
          <a:prstGeom prst="rect">
            <a:avLst/>
          </a:prstGeom>
        </p:spPr>
      </p:pic>
    </p:spTree>
    <p:extLst>
      <p:ext uri="{BB962C8B-B14F-4D97-AF65-F5344CB8AC3E}">
        <p14:creationId xmlns:p14="http://schemas.microsoft.com/office/powerpoint/2010/main" val="3154711854"/>
      </p:ext>
    </p:extLst>
  </p:cSld>
  <p:clrMapOvr>
    <a:masterClrMapping/>
  </p:clrMapOvr>
  <mc:AlternateContent xmlns:mc="http://schemas.openxmlformats.org/markup-compatibility/2006" xmlns:p14="http://schemas.microsoft.com/office/powerpoint/2010/main">
    <mc:Choice Requires="p14">
      <p:transition spd="slow" p14:dur="2000" advTm="11671"/>
    </mc:Choice>
    <mc:Fallback xmlns="">
      <p:transition spd="slow" advTm="11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70" fill="hold"/>
                                        <p:tgtEl>
                                          <p:spTgt spid="4"/>
                                        </p:tgtEl>
                                      </p:cBhvr>
                                    </p:cmd>
                                  </p:childTnLst>
                                </p:cTn>
                              </p:par>
                              <p:par>
                                <p:cTn id="7" presetID="1" presetClass="mediacall" presetSubtype="0" fill="hold" nodeType="withEffect">
                                  <p:stCondLst>
                                    <p:cond delay="10000"/>
                                  </p:stCondLst>
                                  <p:childTnLst>
                                    <p:cmd type="call" cmd="playFrom(0.0)">
                                      <p:cBhvr>
                                        <p:cTn id="8" dur="103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
                </p:tgtEl>
              </p:cMediaNode>
            </p:audio>
            <p:audio>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extLst mod="1">
    <p:ext uri="{E180D4A7-C9FB-4DFB-919C-405C955672EB}">
      <p14:showEvtLst xmlns:p14="http://schemas.microsoft.com/office/powerpoint/2010/main">
        <p14:playEvt time="0" objId="4"/>
        <p14:stopEvt time="10384"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14400" y="685800"/>
            <a:ext cx="7620000" cy="5943599"/>
            <a:chOff x="1717986" y="1534625"/>
            <a:chExt cx="4585758" cy="4520923"/>
          </a:xfrm>
        </p:grpSpPr>
        <p:sp>
          <p:nvSpPr>
            <p:cNvPr id="208" name="CustomShape 1"/>
            <p:cNvSpPr/>
            <p:nvPr/>
          </p:nvSpPr>
          <p:spPr>
            <a:xfrm>
              <a:off x="1949184" y="1534625"/>
              <a:ext cx="1368576" cy="788051"/>
            </a:xfrm>
            <a:custGeom>
              <a:avLst/>
              <a:gdLst/>
              <a:ahLst/>
              <a:cxnLst/>
              <a:rect l="0" t="0" r="r" b="b"/>
              <a:pathLst>
                <a:path w="4193" h="2415">
                  <a:moveTo>
                    <a:pt x="402" y="0"/>
                  </a:moveTo>
                  <a:cubicBezTo>
                    <a:pt x="201" y="0"/>
                    <a:pt x="0" y="201"/>
                    <a:pt x="0" y="402"/>
                  </a:cubicBezTo>
                  <a:lnTo>
                    <a:pt x="0" y="2011"/>
                  </a:lnTo>
                  <a:cubicBezTo>
                    <a:pt x="0" y="2212"/>
                    <a:pt x="201" y="2414"/>
                    <a:pt x="402" y="2414"/>
                  </a:cubicBezTo>
                  <a:lnTo>
                    <a:pt x="3789" y="2414"/>
                  </a:lnTo>
                  <a:cubicBezTo>
                    <a:pt x="3990" y="2414"/>
                    <a:pt x="4192" y="2212"/>
                    <a:pt x="4192" y="2011"/>
                  </a:cubicBezTo>
                  <a:lnTo>
                    <a:pt x="4192" y="402"/>
                  </a:lnTo>
                  <a:cubicBezTo>
                    <a:pt x="4192" y="201"/>
                    <a:pt x="3990" y="0"/>
                    <a:pt x="3789" y="0"/>
                  </a:cubicBezTo>
                  <a:lnTo>
                    <a:pt x="402"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Secure design principles applied, including all S&amp;S</a:t>
              </a:r>
              <a:endParaRPr lang="en-US" sz="2800" spc="-1">
                <a:solidFill>
                  <a:srgbClr val="000000"/>
                </a:solidFill>
                <a:uFill>
                  <a:solidFill>
                    <a:srgbClr val="FFFFFF"/>
                  </a:solidFill>
                </a:uFill>
                <a:latin typeface="Arial"/>
              </a:endParaRPr>
            </a:p>
          </p:txBody>
        </p:sp>
        <p:sp>
          <p:nvSpPr>
            <p:cNvPr id="209" name="CustomShape 2"/>
            <p:cNvSpPr/>
            <p:nvPr/>
          </p:nvSpPr>
          <p:spPr>
            <a:xfrm>
              <a:off x="1741824" y="2861869"/>
              <a:ext cx="953856" cy="497716"/>
            </a:xfrm>
            <a:custGeom>
              <a:avLst/>
              <a:gdLst/>
              <a:ahLst/>
              <a:cxnLst/>
              <a:rect l="0" t="0" r="r" b="b"/>
              <a:pathLst>
                <a:path w="2923" h="1525">
                  <a:moveTo>
                    <a:pt x="254" y="0"/>
                  </a:moveTo>
                  <a:cubicBezTo>
                    <a:pt x="127" y="0"/>
                    <a:pt x="0" y="127"/>
                    <a:pt x="0" y="254"/>
                  </a:cubicBezTo>
                  <a:lnTo>
                    <a:pt x="0" y="1270"/>
                  </a:lnTo>
                  <a:cubicBezTo>
                    <a:pt x="0" y="1397"/>
                    <a:pt x="127" y="1524"/>
                    <a:pt x="254" y="1524"/>
                  </a:cubicBezTo>
                  <a:lnTo>
                    <a:pt x="2667" y="1524"/>
                  </a:lnTo>
                  <a:cubicBezTo>
                    <a:pt x="2794" y="1524"/>
                    <a:pt x="2922" y="1397"/>
                    <a:pt x="2922" y="1270"/>
                  </a:cubicBezTo>
                  <a:lnTo>
                    <a:pt x="2922" y="254"/>
                  </a:lnTo>
                  <a:cubicBezTo>
                    <a:pt x="2922" y="127"/>
                    <a:pt x="2794" y="0"/>
                    <a:pt x="2667"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Economy of mechanism</a:t>
              </a:r>
              <a:endParaRPr lang="en-US" sz="2800" spc="-1">
                <a:solidFill>
                  <a:srgbClr val="000000"/>
                </a:solidFill>
                <a:uFill>
                  <a:solidFill>
                    <a:srgbClr val="FFFFFF"/>
                  </a:solidFill>
                </a:uFill>
                <a:latin typeface="Arial"/>
              </a:endParaRPr>
            </a:p>
          </p:txBody>
        </p:sp>
        <p:sp>
          <p:nvSpPr>
            <p:cNvPr id="210" name="CustomShape 3"/>
            <p:cNvSpPr/>
            <p:nvPr/>
          </p:nvSpPr>
          <p:spPr>
            <a:xfrm>
              <a:off x="1949184" y="4479446"/>
              <a:ext cx="1036800" cy="497716"/>
            </a:xfrm>
            <a:custGeom>
              <a:avLst/>
              <a:gdLst/>
              <a:ahLst/>
              <a:cxnLst/>
              <a:rect l="0" t="0" r="r" b="b"/>
              <a:pathLst>
                <a:path w="3177" h="1525">
                  <a:moveTo>
                    <a:pt x="254" y="0"/>
                  </a:moveTo>
                  <a:cubicBezTo>
                    <a:pt x="127" y="0"/>
                    <a:pt x="0" y="127"/>
                    <a:pt x="0" y="254"/>
                  </a:cubicBezTo>
                  <a:lnTo>
                    <a:pt x="0" y="1270"/>
                  </a:lnTo>
                  <a:cubicBezTo>
                    <a:pt x="0" y="1397"/>
                    <a:pt x="127" y="1524"/>
                    <a:pt x="254" y="1524"/>
                  </a:cubicBezTo>
                  <a:lnTo>
                    <a:pt x="2921" y="1524"/>
                  </a:lnTo>
                  <a:cubicBezTo>
                    <a:pt x="3048" y="1524"/>
                    <a:pt x="3176" y="1397"/>
                    <a:pt x="3176" y="1270"/>
                  </a:cubicBezTo>
                  <a:lnTo>
                    <a:pt x="3176" y="254"/>
                  </a:lnTo>
                  <a:cubicBezTo>
                    <a:pt x="3176" y="127"/>
                    <a:pt x="3048" y="0"/>
                    <a:pt x="2921"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Complete mediation</a:t>
              </a:r>
              <a:endParaRPr lang="en-US" sz="2800" spc="-1">
                <a:solidFill>
                  <a:srgbClr val="000000"/>
                </a:solidFill>
                <a:uFill>
                  <a:solidFill>
                    <a:srgbClr val="FFFFFF"/>
                  </a:solidFill>
                </a:uFill>
                <a:latin typeface="Arial"/>
              </a:endParaRPr>
            </a:p>
          </p:txBody>
        </p:sp>
        <p:sp>
          <p:nvSpPr>
            <p:cNvPr id="211" name="CustomShape 4"/>
            <p:cNvSpPr/>
            <p:nvPr/>
          </p:nvSpPr>
          <p:spPr>
            <a:xfrm>
              <a:off x="1824768" y="3815825"/>
              <a:ext cx="1036800" cy="497716"/>
            </a:xfrm>
            <a:custGeom>
              <a:avLst/>
              <a:gdLst/>
              <a:ahLst/>
              <a:cxnLst/>
              <a:rect l="0" t="0" r="r" b="b"/>
              <a:pathLst>
                <a:path w="3177" h="1525">
                  <a:moveTo>
                    <a:pt x="254" y="0"/>
                  </a:moveTo>
                  <a:cubicBezTo>
                    <a:pt x="127" y="0"/>
                    <a:pt x="0" y="127"/>
                    <a:pt x="0" y="254"/>
                  </a:cubicBezTo>
                  <a:lnTo>
                    <a:pt x="0" y="1270"/>
                  </a:lnTo>
                  <a:cubicBezTo>
                    <a:pt x="0" y="1397"/>
                    <a:pt x="127" y="1524"/>
                    <a:pt x="254" y="1524"/>
                  </a:cubicBezTo>
                  <a:lnTo>
                    <a:pt x="2921" y="1524"/>
                  </a:lnTo>
                  <a:cubicBezTo>
                    <a:pt x="3048" y="1524"/>
                    <a:pt x="3176" y="1397"/>
                    <a:pt x="3176" y="1270"/>
                  </a:cubicBezTo>
                  <a:lnTo>
                    <a:pt x="3176" y="254"/>
                  </a:lnTo>
                  <a:cubicBezTo>
                    <a:pt x="3176" y="127"/>
                    <a:pt x="3048" y="0"/>
                    <a:pt x="2921"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Fail-safe defaults</a:t>
              </a:r>
              <a:endParaRPr lang="en-US" sz="2800" spc="-1">
                <a:solidFill>
                  <a:srgbClr val="000000"/>
                </a:solidFill>
                <a:uFill>
                  <a:solidFill>
                    <a:srgbClr val="FFFFFF"/>
                  </a:solidFill>
                </a:uFill>
                <a:latin typeface="Arial"/>
              </a:endParaRPr>
            </a:p>
          </p:txBody>
        </p:sp>
        <p:sp>
          <p:nvSpPr>
            <p:cNvPr id="212" name="CustomShape 5"/>
            <p:cNvSpPr/>
            <p:nvPr/>
          </p:nvSpPr>
          <p:spPr>
            <a:xfrm>
              <a:off x="2198016" y="5184544"/>
              <a:ext cx="1036800" cy="497716"/>
            </a:xfrm>
            <a:custGeom>
              <a:avLst/>
              <a:gdLst/>
              <a:ahLst/>
              <a:cxnLst/>
              <a:rect l="0" t="0" r="r" b="b"/>
              <a:pathLst>
                <a:path w="3177" h="1525">
                  <a:moveTo>
                    <a:pt x="254" y="0"/>
                  </a:moveTo>
                  <a:cubicBezTo>
                    <a:pt x="127" y="0"/>
                    <a:pt x="0" y="127"/>
                    <a:pt x="0" y="254"/>
                  </a:cubicBezTo>
                  <a:lnTo>
                    <a:pt x="0" y="1270"/>
                  </a:lnTo>
                  <a:cubicBezTo>
                    <a:pt x="0" y="1397"/>
                    <a:pt x="127" y="1524"/>
                    <a:pt x="254" y="1524"/>
                  </a:cubicBezTo>
                  <a:lnTo>
                    <a:pt x="2921" y="1524"/>
                  </a:lnTo>
                  <a:cubicBezTo>
                    <a:pt x="3048" y="1524"/>
                    <a:pt x="3176" y="1397"/>
                    <a:pt x="3176" y="1270"/>
                  </a:cubicBezTo>
                  <a:lnTo>
                    <a:pt x="3176" y="254"/>
                  </a:lnTo>
                  <a:cubicBezTo>
                    <a:pt x="3176" y="127"/>
                    <a:pt x="3048" y="0"/>
                    <a:pt x="2921"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Open design</a:t>
              </a:r>
              <a:endParaRPr lang="en-US" sz="2800" spc="-1">
                <a:solidFill>
                  <a:srgbClr val="000000"/>
                </a:solidFill>
                <a:uFill>
                  <a:solidFill>
                    <a:srgbClr val="FFFFFF"/>
                  </a:solidFill>
                </a:uFill>
                <a:latin typeface="Arial"/>
              </a:endParaRPr>
            </a:p>
          </p:txBody>
        </p:sp>
        <p:sp>
          <p:nvSpPr>
            <p:cNvPr id="213" name="CustomShape 6"/>
            <p:cNvSpPr/>
            <p:nvPr/>
          </p:nvSpPr>
          <p:spPr>
            <a:xfrm>
              <a:off x="3400704" y="5391926"/>
              <a:ext cx="1036800" cy="497716"/>
            </a:xfrm>
            <a:custGeom>
              <a:avLst/>
              <a:gdLst/>
              <a:ahLst/>
              <a:cxnLst/>
              <a:rect l="0" t="0" r="r" b="b"/>
              <a:pathLst>
                <a:path w="3177" h="1525">
                  <a:moveTo>
                    <a:pt x="254" y="0"/>
                  </a:moveTo>
                  <a:cubicBezTo>
                    <a:pt x="127" y="0"/>
                    <a:pt x="0" y="127"/>
                    <a:pt x="0" y="254"/>
                  </a:cubicBezTo>
                  <a:lnTo>
                    <a:pt x="0" y="1270"/>
                  </a:lnTo>
                  <a:cubicBezTo>
                    <a:pt x="0" y="1397"/>
                    <a:pt x="127" y="1524"/>
                    <a:pt x="254" y="1524"/>
                  </a:cubicBezTo>
                  <a:lnTo>
                    <a:pt x="2921" y="1524"/>
                  </a:lnTo>
                  <a:cubicBezTo>
                    <a:pt x="3048" y="1524"/>
                    <a:pt x="3176" y="1397"/>
                    <a:pt x="3176" y="1270"/>
                  </a:cubicBezTo>
                  <a:lnTo>
                    <a:pt x="3176" y="254"/>
                  </a:lnTo>
                  <a:cubicBezTo>
                    <a:pt x="3176" y="127"/>
                    <a:pt x="3048" y="0"/>
                    <a:pt x="2921"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Separation of privilege</a:t>
              </a:r>
              <a:endParaRPr lang="en-US" sz="2800" spc="-1">
                <a:solidFill>
                  <a:srgbClr val="000000"/>
                </a:solidFill>
                <a:uFill>
                  <a:solidFill>
                    <a:srgbClr val="FFFFFF"/>
                  </a:solidFill>
                </a:uFill>
                <a:latin typeface="Arial"/>
              </a:endParaRPr>
            </a:p>
          </p:txBody>
        </p:sp>
        <p:sp>
          <p:nvSpPr>
            <p:cNvPr id="214" name="CustomShape 7"/>
            <p:cNvSpPr/>
            <p:nvPr/>
          </p:nvSpPr>
          <p:spPr>
            <a:xfrm>
              <a:off x="5142528" y="4645352"/>
              <a:ext cx="1036800" cy="497716"/>
            </a:xfrm>
            <a:custGeom>
              <a:avLst/>
              <a:gdLst/>
              <a:ahLst/>
              <a:cxnLst/>
              <a:rect l="0" t="0" r="r" b="b"/>
              <a:pathLst>
                <a:path w="3177" h="1525">
                  <a:moveTo>
                    <a:pt x="254" y="0"/>
                  </a:moveTo>
                  <a:cubicBezTo>
                    <a:pt x="127" y="0"/>
                    <a:pt x="0" y="127"/>
                    <a:pt x="0" y="254"/>
                  </a:cubicBezTo>
                  <a:lnTo>
                    <a:pt x="0" y="1270"/>
                  </a:lnTo>
                  <a:cubicBezTo>
                    <a:pt x="0" y="1397"/>
                    <a:pt x="127" y="1524"/>
                    <a:pt x="254" y="1524"/>
                  </a:cubicBezTo>
                  <a:lnTo>
                    <a:pt x="2921" y="1524"/>
                  </a:lnTo>
                  <a:cubicBezTo>
                    <a:pt x="3048" y="1524"/>
                    <a:pt x="3176" y="1397"/>
                    <a:pt x="3176" y="1270"/>
                  </a:cubicBezTo>
                  <a:lnTo>
                    <a:pt x="3176" y="254"/>
                  </a:lnTo>
                  <a:cubicBezTo>
                    <a:pt x="3176" y="127"/>
                    <a:pt x="3048" y="0"/>
                    <a:pt x="2921"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Least common mechanism</a:t>
              </a:r>
              <a:endParaRPr lang="en-US" sz="2800" spc="-1">
                <a:solidFill>
                  <a:srgbClr val="000000"/>
                </a:solidFill>
                <a:uFill>
                  <a:solidFill>
                    <a:srgbClr val="FFFFFF"/>
                  </a:solidFill>
                </a:uFill>
                <a:latin typeface="Arial"/>
              </a:endParaRPr>
            </a:p>
          </p:txBody>
        </p:sp>
        <p:sp>
          <p:nvSpPr>
            <p:cNvPr id="215" name="CustomShape 8"/>
            <p:cNvSpPr/>
            <p:nvPr/>
          </p:nvSpPr>
          <p:spPr>
            <a:xfrm>
              <a:off x="4561920" y="5308974"/>
              <a:ext cx="1036800" cy="746574"/>
            </a:xfrm>
            <a:custGeom>
              <a:avLst/>
              <a:gdLst/>
              <a:ahLst/>
              <a:cxnLst/>
              <a:rect l="0" t="0" r="r" b="b"/>
              <a:pathLst>
                <a:path w="3177" h="2288">
                  <a:moveTo>
                    <a:pt x="381" y="0"/>
                  </a:moveTo>
                  <a:cubicBezTo>
                    <a:pt x="190" y="0"/>
                    <a:pt x="0" y="190"/>
                    <a:pt x="0" y="381"/>
                  </a:cubicBezTo>
                  <a:lnTo>
                    <a:pt x="0" y="1905"/>
                  </a:lnTo>
                  <a:cubicBezTo>
                    <a:pt x="0" y="2096"/>
                    <a:pt x="190" y="2287"/>
                    <a:pt x="381" y="2287"/>
                  </a:cubicBezTo>
                  <a:lnTo>
                    <a:pt x="2794" y="2287"/>
                  </a:lnTo>
                  <a:cubicBezTo>
                    <a:pt x="2985" y="2287"/>
                    <a:pt x="3176" y="2096"/>
                    <a:pt x="3176" y="1905"/>
                  </a:cubicBezTo>
                  <a:lnTo>
                    <a:pt x="3176" y="381"/>
                  </a:lnTo>
                  <a:cubicBezTo>
                    <a:pt x="3176" y="190"/>
                    <a:pt x="2985" y="0"/>
                    <a:pt x="2794" y="0"/>
                  </a:cubicBezTo>
                  <a:lnTo>
                    <a:pt x="38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Least privilege</a:t>
              </a:r>
              <a:endParaRPr lang="en-US" sz="2800" spc="-1">
                <a:solidFill>
                  <a:srgbClr val="000000"/>
                </a:solidFill>
                <a:uFill>
                  <a:solidFill>
                    <a:srgbClr val="FFFFFF"/>
                  </a:solidFill>
                </a:uFill>
                <a:latin typeface="Arial"/>
              </a:endParaRPr>
            </a:p>
          </p:txBody>
        </p:sp>
        <p:sp>
          <p:nvSpPr>
            <p:cNvPr id="216" name="CustomShape 9"/>
            <p:cNvSpPr/>
            <p:nvPr/>
          </p:nvSpPr>
          <p:spPr>
            <a:xfrm>
              <a:off x="5142528" y="3981730"/>
              <a:ext cx="1161216" cy="497716"/>
            </a:xfrm>
            <a:custGeom>
              <a:avLst/>
              <a:gdLst/>
              <a:ahLst/>
              <a:cxnLst/>
              <a:rect l="0" t="0" r="r" b="b"/>
              <a:pathLst>
                <a:path w="3557" h="1525">
                  <a:moveTo>
                    <a:pt x="254" y="0"/>
                  </a:moveTo>
                  <a:cubicBezTo>
                    <a:pt x="127" y="0"/>
                    <a:pt x="0" y="127"/>
                    <a:pt x="0" y="254"/>
                  </a:cubicBezTo>
                  <a:lnTo>
                    <a:pt x="0" y="1270"/>
                  </a:lnTo>
                  <a:cubicBezTo>
                    <a:pt x="0" y="1397"/>
                    <a:pt x="127" y="1524"/>
                    <a:pt x="254" y="1524"/>
                  </a:cubicBezTo>
                  <a:lnTo>
                    <a:pt x="3302" y="1524"/>
                  </a:lnTo>
                  <a:cubicBezTo>
                    <a:pt x="3429" y="1524"/>
                    <a:pt x="3556" y="1397"/>
                    <a:pt x="3556" y="1270"/>
                  </a:cubicBezTo>
                  <a:lnTo>
                    <a:pt x="3556" y="254"/>
                  </a:lnTo>
                  <a:cubicBezTo>
                    <a:pt x="3556" y="127"/>
                    <a:pt x="3429" y="0"/>
                    <a:pt x="3302"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Psychological acceptability</a:t>
              </a:r>
              <a:endParaRPr lang="en-US" sz="2800" spc="-1">
                <a:solidFill>
                  <a:srgbClr val="000000"/>
                </a:solidFill>
                <a:uFill>
                  <a:solidFill>
                    <a:srgbClr val="FFFFFF"/>
                  </a:solidFill>
                </a:uFill>
                <a:latin typeface="Arial"/>
              </a:endParaRPr>
            </a:p>
          </p:txBody>
        </p:sp>
        <p:sp>
          <p:nvSpPr>
            <p:cNvPr id="217" name="CustomShape 10"/>
            <p:cNvSpPr/>
            <p:nvPr/>
          </p:nvSpPr>
          <p:spPr>
            <a:xfrm>
              <a:off x="5059584" y="3442538"/>
              <a:ext cx="1161216" cy="497716"/>
            </a:xfrm>
            <a:custGeom>
              <a:avLst/>
              <a:gdLst/>
              <a:ahLst/>
              <a:cxnLst/>
              <a:rect l="0" t="0" r="r" b="b"/>
              <a:pathLst>
                <a:path w="3557" h="1525">
                  <a:moveTo>
                    <a:pt x="254" y="0"/>
                  </a:moveTo>
                  <a:cubicBezTo>
                    <a:pt x="127" y="0"/>
                    <a:pt x="0" y="127"/>
                    <a:pt x="0" y="254"/>
                  </a:cubicBezTo>
                  <a:lnTo>
                    <a:pt x="0" y="1270"/>
                  </a:lnTo>
                  <a:cubicBezTo>
                    <a:pt x="0" y="1397"/>
                    <a:pt x="127" y="1524"/>
                    <a:pt x="254" y="1524"/>
                  </a:cubicBezTo>
                  <a:lnTo>
                    <a:pt x="3302" y="1524"/>
                  </a:lnTo>
                  <a:cubicBezTo>
                    <a:pt x="3429" y="1524"/>
                    <a:pt x="3556" y="1397"/>
                    <a:pt x="3556" y="1270"/>
                  </a:cubicBezTo>
                  <a:lnTo>
                    <a:pt x="3556" y="254"/>
                  </a:lnTo>
                  <a:cubicBezTo>
                    <a:pt x="3556" y="127"/>
                    <a:pt x="3429" y="0"/>
                    <a:pt x="3302"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Limited attack surface</a:t>
              </a:r>
              <a:endParaRPr lang="en-US" sz="2800" spc="-1">
                <a:solidFill>
                  <a:srgbClr val="000000"/>
                </a:solidFill>
                <a:uFill>
                  <a:solidFill>
                    <a:srgbClr val="FFFFFF"/>
                  </a:solidFill>
                </a:uFill>
                <a:latin typeface="Arial"/>
              </a:endParaRPr>
            </a:p>
          </p:txBody>
        </p:sp>
        <p:sp>
          <p:nvSpPr>
            <p:cNvPr id="218" name="CustomShape 11"/>
            <p:cNvSpPr/>
            <p:nvPr/>
          </p:nvSpPr>
          <p:spPr>
            <a:xfrm>
              <a:off x="4976640" y="2737440"/>
              <a:ext cx="1161216" cy="622145"/>
            </a:xfrm>
            <a:custGeom>
              <a:avLst/>
              <a:gdLst/>
              <a:ahLst/>
              <a:cxnLst/>
              <a:rect l="0" t="0" r="r" b="b"/>
              <a:pathLst>
                <a:path w="3558" h="1907">
                  <a:moveTo>
                    <a:pt x="317" y="0"/>
                  </a:moveTo>
                  <a:cubicBezTo>
                    <a:pt x="158" y="0"/>
                    <a:pt x="0" y="158"/>
                    <a:pt x="0" y="317"/>
                  </a:cubicBezTo>
                  <a:lnTo>
                    <a:pt x="0" y="1588"/>
                  </a:lnTo>
                  <a:cubicBezTo>
                    <a:pt x="0" y="1747"/>
                    <a:pt x="158" y="1906"/>
                    <a:pt x="317" y="1906"/>
                  </a:cubicBezTo>
                  <a:lnTo>
                    <a:pt x="3239" y="1906"/>
                  </a:lnTo>
                  <a:cubicBezTo>
                    <a:pt x="3398" y="1906"/>
                    <a:pt x="3557" y="1747"/>
                    <a:pt x="3557" y="1588"/>
                  </a:cubicBezTo>
                  <a:lnTo>
                    <a:pt x="3557" y="317"/>
                  </a:lnTo>
                  <a:cubicBezTo>
                    <a:pt x="3557" y="158"/>
                    <a:pt x="3398" y="0"/>
                    <a:pt x="3239" y="0"/>
                  </a:cubicBezTo>
                  <a:lnTo>
                    <a:pt x="31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dirty="0">
                  <a:solidFill>
                    <a:srgbClr val="000000"/>
                  </a:solidFill>
                  <a:uFill>
                    <a:solidFill>
                      <a:srgbClr val="FFFFFF"/>
                    </a:solidFill>
                  </a:uFill>
                  <a:latin typeface="Arial"/>
                </a:rPr>
                <a:t>Input validation with  whitelists</a:t>
              </a:r>
              <a:endParaRPr lang="en-US" sz="2800" spc="-1" dirty="0">
                <a:solidFill>
                  <a:srgbClr val="000000"/>
                </a:solidFill>
                <a:uFill>
                  <a:solidFill>
                    <a:srgbClr val="FFFFFF"/>
                  </a:solidFill>
                </a:uFill>
                <a:latin typeface="Arial"/>
              </a:endParaRPr>
            </a:p>
          </p:txBody>
        </p:sp>
        <p:cxnSp>
          <p:nvCxnSpPr>
            <p:cNvPr id="219" name="Line 12"/>
            <p:cNvCxnSpPr>
              <a:stCxn id="209" idx="0"/>
              <a:endCxn id="208" idx="2"/>
            </p:cNvCxnSpPr>
            <p:nvPr/>
          </p:nvCxnSpPr>
          <p:spPr>
            <a:xfrm flipV="1">
              <a:off x="2218589" y="2322676"/>
              <a:ext cx="415047" cy="539519"/>
            </a:xfrm>
            <a:prstGeom prst="straightConnector1">
              <a:avLst/>
            </a:prstGeom>
            <a:ln>
              <a:solidFill>
                <a:srgbClr val="000000"/>
              </a:solidFill>
              <a:tailEnd type="triangle" w="med" len="med"/>
            </a:ln>
          </p:spPr>
        </p:cxnSp>
        <p:cxnSp>
          <p:nvCxnSpPr>
            <p:cNvPr id="220" name="Line 13"/>
            <p:cNvCxnSpPr>
              <a:stCxn id="211" idx="3"/>
              <a:endCxn id="208" idx="2"/>
            </p:cNvCxnSpPr>
            <p:nvPr/>
          </p:nvCxnSpPr>
          <p:spPr>
            <a:xfrm flipH="1" flipV="1">
              <a:off x="2633309" y="2322676"/>
              <a:ext cx="228586" cy="1742333"/>
            </a:xfrm>
            <a:prstGeom prst="straightConnector1">
              <a:avLst/>
            </a:prstGeom>
            <a:ln>
              <a:solidFill>
                <a:srgbClr val="000000"/>
              </a:solidFill>
              <a:tailEnd type="triangle" w="med" len="med"/>
            </a:ln>
          </p:spPr>
        </p:cxnSp>
        <p:cxnSp>
          <p:nvCxnSpPr>
            <p:cNvPr id="221" name="Line 14"/>
            <p:cNvCxnSpPr>
              <a:stCxn id="210" idx="3"/>
              <a:endCxn id="208" idx="2"/>
            </p:cNvCxnSpPr>
            <p:nvPr/>
          </p:nvCxnSpPr>
          <p:spPr>
            <a:xfrm flipH="1" flipV="1">
              <a:off x="2633309" y="2322676"/>
              <a:ext cx="353002" cy="2405955"/>
            </a:xfrm>
            <a:prstGeom prst="straightConnector1">
              <a:avLst/>
            </a:prstGeom>
            <a:ln>
              <a:solidFill>
                <a:srgbClr val="000000"/>
              </a:solidFill>
              <a:tailEnd type="triangle" w="med" len="med"/>
            </a:ln>
          </p:spPr>
        </p:cxnSp>
        <p:cxnSp>
          <p:nvCxnSpPr>
            <p:cNvPr id="222" name="Line 15"/>
            <p:cNvCxnSpPr>
              <a:stCxn id="212" idx="3"/>
              <a:endCxn id="208" idx="2"/>
            </p:cNvCxnSpPr>
            <p:nvPr/>
          </p:nvCxnSpPr>
          <p:spPr>
            <a:xfrm flipH="1" flipV="1">
              <a:off x="2633309" y="2322676"/>
              <a:ext cx="601834" cy="3111053"/>
            </a:xfrm>
            <a:prstGeom prst="straightConnector1">
              <a:avLst/>
            </a:prstGeom>
            <a:ln>
              <a:solidFill>
                <a:srgbClr val="000000"/>
              </a:solidFill>
              <a:tailEnd type="triangle" w="med" len="med"/>
            </a:ln>
          </p:spPr>
        </p:cxnSp>
        <p:cxnSp>
          <p:nvCxnSpPr>
            <p:cNvPr id="223" name="Line 16"/>
            <p:cNvCxnSpPr>
              <a:stCxn id="213" idx="0"/>
              <a:endCxn id="208" idx="2"/>
            </p:cNvCxnSpPr>
            <p:nvPr/>
          </p:nvCxnSpPr>
          <p:spPr>
            <a:xfrm flipH="1" flipV="1">
              <a:off x="2633309" y="2322676"/>
              <a:ext cx="1285959" cy="3069577"/>
            </a:xfrm>
            <a:prstGeom prst="straightConnector1">
              <a:avLst/>
            </a:prstGeom>
            <a:ln>
              <a:solidFill>
                <a:srgbClr val="000000"/>
              </a:solidFill>
              <a:tailEnd type="triangle" w="med" len="med"/>
            </a:ln>
          </p:spPr>
        </p:cxnSp>
        <p:cxnSp>
          <p:nvCxnSpPr>
            <p:cNvPr id="224" name="Line 17"/>
            <p:cNvCxnSpPr>
              <a:stCxn id="215" idx="0"/>
              <a:endCxn id="208" idx="2"/>
            </p:cNvCxnSpPr>
            <p:nvPr/>
          </p:nvCxnSpPr>
          <p:spPr>
            <a:xfrm flipH="1" flipV="1">
              <a:off x="2633309" y="2322676"/>
              <a:ext cx="2447175" cy="2986624"/>
            </a:xfrm>
            <a:prstGeom prst="straightConnector1">
              <a:avLst/>
            </a:prstGeom>
            <a:ln>
              <a:solidFill>
                <a:srgbClr val="000000"/>
              </a:solidFill>
              <a:tailEnd type="triangle" w="med" len="med"/>
            </a:ln>
          </p:spPr>
        </p:cxnSp>
        <p:cxnSp>
          <p:nvCxnSpPr>
            <p:cNvPr id="225" name="Line 18"/>
            <p:cNvCxnSpPr>
              <a:stCxn id="214" idx="1"/>
              <a:endCxn id="208" idx="2"/>
            </p:cNvCxnSpPr>
            <p:nvPr/>
          </p:nvCxnSpPr>
          <p:spPr>
            <a:xfrm flipH="1" flipV="1">
              <a:off x="2633309" y="2322676"/>
              <a:ext cx="2509546" cy="2571861"/>
            </a:xfrm>
            <a:prstGeom prst="straightConnector1">
              <a:avLst/>
            </a:prstGeom>
            <a:ln>
              <a:solidFill>
                <a:srgbClr val="000000"/>
              </a:solidFill>
              <a:tailEnd type="triangle" w="med" len="med"/>
            </a:ln>
          </p:spPr>
        </p:cxnSp>
        <p:cxnSp>
          <p:nvCxnSpPr>
            <p:cNvPr id="226" name="Line 19"/>
            <p:cNvCxnSpPr>
              <a:stCxn id="216" idx="1"/>
              <a:endCxn id="208" idx="2"/>
            </p:cNvCxnSpPr>
            <p:nvPr/>
          </p:nvCxnSpPr>
          <p:spPr>
            <a:xfrm flipH="1" flipV="1">
              <a:off x="2633309" y="2322676"/>
              <a:ext cx="2509546" cy="1908239"/>
            </a:xfrm>
            <a:prstGeom prst="straightConnector1">
              <a:avLst/>
            </a:prstGeom>
            <a:ln>
              <a:solidFill>
                <a:srgbClr val="000000"/>
              </a:solidFill>
              <a:tailEnd type="triangle" w="med" len="med"/>
            </a:ln>
          </p:spPr>
        </p:cxnSp>
        <p:cxnSp>
          <p:nvCxnSpPr>
            <p:cNvPr id="227" name="Line 20"/>
            <p:cNvCxnSpPr>
              <a:stCxn id="217" idx="1"/>
              <a:endCxn id="208" idx="2"/>
            </p:cNvCxnSpPr>
            <p:nvPr/>
          </p:nvCxnSpPr>
          <p:spPr>
            <a:xfrm flipH="1" flipV="1">
              <a:off x="2633309" y="2322676"/>
              <a:ext cx="2426602" cy="1369046"/>
            </a:xfrm>
            <a:prstGeom prst="straightConnector1">
              <a:avLst/>
            </a:prstGeom>
            <a:ln>
              <a:solidFill>
                <a:srgbClr val="000000"/>
              </a:solidFill>
              <a:tailEnd type="triangle" w="med" len="med"/>
            </a:ln>
          </p:spPr>
        </p:cxnSp>
        <p:cxnSp>
          <p:nvCxnSpPr>
            <p:cNvPr id="228" name="Line 21"/>
            <p:cNvCxnSpPr>
              <a:stCxn id="218" idx="1"/>
              <a:endCxn id="208" idx="2"/>
            </p:cNvCxnSpPr>
            <p:nvPr/>
          </p:nvCxnSpPr>
          <p:spPr>
            <a:xfrm flipH="1" flipV="1">
              <a:off x="2633309" y="2322676"/>
              <a:ext cx="2343658" cy="725999"/>
            </a:xfrm>
            <a:prstGeom prst="straightConnector1">
              <a:avLst/>
            </a:prstGeom>
            <a:ln>
              <a:solidFill>
                <a:srgbClr val="000000"/>
              </a:solidFill>
              <a:tailEnd type="triangle" w="med" len="med"/>
            </a:ln>
          </p:spPr>
        </p:cxnSp>
        <p:sp>
          <p:nvSpPr>
            <p:cNvPr id="229" name="TextShape 22"/>
            <p:cNvSpPr txBox="1"/>
            <p:nvPr/>
          </p:nvSpPr>
          <p:spPr>
            <a:xfrm>
              <a:off x="1717986" y="3359585"/>
              <a:ext cx="1098518" cy="211954"/>
            </a:xfrm>
            <a:prstGeom prst="rect">
              <a:avLst/>
            </a:prstGeom>
            <a:noFill/>
            <a:ln>
              <a:noFill/>
            </a:ln>
          </p:spPr>
          <p:txBody>
            <a:bodyPr lIns="81639" tIns="40820" rIns="81639" bIns="40820"/>
            <a:lstStyle/>
            <a:p>
              <a:r>
                <a:rPr lang="en-US" sz="1200" i="1" spc="-1">
                  <a:solidFill>
                    <a:srgbClr val="000000"/>
                  </a:solidFill>
                  <a:uFill>
                    <a:solidFill>
                      <a:srgbClr val="FFFFFF"/>
                    </a:solidFill>
                  </a:uFill>
                  <a:latin typeface="Arial"/>
                </a:rPr>
                <a:t>See simple design</a:t>
              </a:r>
              <a:endParaRPr lang="en-US" sz="2800" spc="-1">
                <a:solidFill>
                  <a:srgbClr val="000000"/>
                </a:solidFill>
                <a:uFill>
                  <a:solidFill>
                    <a:srgbClr val="FFFFFF"/>
                  </a:solidFill>
                </a:uFill>
                <a:latin typeface="Arial"/>
              </a:endParaRPr>
            </a:p>
          </p:txBody>
        </p:sp>
      </p:grpSp>
      <p:sp>
        <p:nvSpPr>
          <p:cNvPr id="3" name="Slide Number Placeholder 2"/>
          <p:cNvSpPr>
            <a:spLocks noGrp="1"/>
          </p:cNvSpPr>
          <p:nvPr>
            <p:ph type="sldNum" sz="quarter" idx="12"/>
          </p:nvPr>
        </p:nvSpPr>
        <p:spPr/>
        <p:txBody>
          <a:bodyPr/>
          <a:lstStyle/>
          <a:p>
            <a:fld id="{074AEAE9-3A27-40E1-8080-B19AA818B55A}" type="slidenum">
              <a:rPr lang="en-US" smtClean="0"/>
              <a:t>10</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54077848"/>
      </p:ext>
    </p:extLst>
  </p:cSld>
  <p:clrMapOvr>
    <a:masterClrMapping/>
  </p:clrMapOvr>
  <mc:AlternateContent xmlns:mc="http://schemas.openxmlformats.org/markup-compatibility/2006" xmlns:p14="http://schemas.microsoft.com/office/powerpoint/2010/main">
    <mc:Choice Requires="p14">
      <p:transition spd="slow" p14:dur="2000" advTm="117506"/>
    </mc:Choice>
    <mc:Fallback xmlns="">
      <p:transition spd="slow" advTm="117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Making sense?</a:t>
            </a:r>
            <a:endParaRPr lang="en-US" dirty="0"/>
          </a:p>
        </p:txBody>
      </p:sp>
      <p:sp>
        <p:nvSpPr>
          <p:cNvPr id="3" name="Content Placeholder 2"/>
          <p:cNvSpPr>
            <a:spLocks noGrp="1"/>
          </p:cNvSpPr>
          <p:nvPr>
            <p:ph idx="1"/>
          </p:nvPr>
        </p:nvSpPr>
        <p:spPr/>
        <p:txBody>
          <a:bodyPr>
            <a:normAutofit/>
          </a:bodyPr>
          <a:lstStyle/>
          <a:p>
            <a:r>
              <a:rPr lang="en-US" dirty="0" smtClean="0"/>
              <a:t>The assurance case explains what’s being done</a:t>
            </a:r>
          </a:p>
          <a:p>
            <a:pPr lvl="1"/>
            <a:r>
              <a:rPr lang="en-US" dirty="0" smtClean="0"/>
              <a:t>It may or may not be enough</a:t>
            </a:r>
          </a:p>
          <a:p>
            <a:pPr lvl="1"/>
            <a:r>
              <a:rPr lang="en-US" dirty="0" smtClean="0"/>
              <a:t>Lets stakeholders </a:t>
            </a:r>
            <a:r>
              <a:rPr lang="en-US" i="1" dirty="0" smtClean="0"/>
              <a:t>have</a:t>
            </a:r>
            <a:r>
              <a:rPr lang="en-US" dirty="0" smtClean="0"/>
              <a:t> an informed discussion – if not enough, why not?</a:t>
            </a:r>
          </a:p>
          <a:p>
            <a:r>
              <a:rPr lang="en-US" dirty="0" smtClean="0"/>
              <a:t>Update assurance case as things change</a:t>
            </a:r>
          </a:p>
          <a:p>
            <a:r>
              <a:rPr lang="en-US" dirty="0" smtClean="0"/>
              <a:t>Of course, software implementation matters!</a:t>
            </a:r>
          </a:p>
          <a:p>
            <a:r>
              <a:rPr lang="en-US" dirty="0" smtClean="0"/>
              <a:t>So let’s drill into that</a:t>
            </a:r>
          </a:p>
        </p:txBody>
      </p:sp>
      <p:sp>
        <p:nvSpPr>
          <p:cNvPr id="4" name="Slide Number Placeholder 3"/>
          <p:cNvSpPr>
            <a:spLocks noGrp="1"/>
          </p:cNvSpPr>
          <p:nvPr>
            <p:ph type="sldNum" sz="quarter" idx="12"/>
          </p:nvPr>
        </p:nvSpPr>
        <p:spPr/>
        <p:txBody>
          <a:bodyPr/>
          <a:lstStyle/>
          <a:p>
            <a:fld id="{074AEAE9-3A27-40E1-8080-B19AA818B55A}" type="slidenum">
              <a:rPr lang="en-US" smtClean="0"/>
              <a:t>11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003767016"/>
      </p:ext>
    </p:extLst>
  </p:cSld>
  <p:clrMapOvr>
    <a:masterClrMapping/>
  </p:clrMapOvr>
  <mc:AlternateContent xmlns:mc="http://schemas.openxmlformats.org/markup-compatibility/2006" xmlns:p14="http://schemas.microsoft.com/office/powerpoint/2010/main">
    <mc:Choice Requires="p14">
      <p:transition spd="slow" p14:dur="2000" advTm="75958"/>
    </mc:Choice>
    <mc:Fallback xmlns="">
      <p:transition spd="slow" advTm="75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2403415" y="513828"/>
            <a:ext cx="3447543" cy="712133"/>
          </a:xfrm>
          <a:prstGeom prst="ellipse">
            <a:avLst/>
          </a:prstGeom>
          <a:solidFill>
            <a:srgbClr val="AECF00"/>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600" spc="-1" dirty="0">
                <a:solidFill>
                  <a:srgbClr val="000000"/>
                </a:solidFill>
                <a:uFill>
                  <a:solidFill>
                    <a:srgbClr val="FFFFFF"/>
                  </a:solidFill>
                </a:uFill>
                <a:latin typeface="Arial"/>
              </a:rPr>
              <a:t>Security implemented in software implementation</a:t>
            </a:r>
            <a:endParaRPr lang="en-US" sz="2000" spc="-1" dirty="0">
              <a:solidFill>
                <a:srgbClr val="000000"/>
              </a:solidFill>
              <a:uFill>
                <a:solidFill>
                  <a:srgbClr val="FFFFFF"/>
                </a:solidFill>
              </a:uFill>
              <a:latin typeface="Arial"/>
            </a:endParaRPr>
          </a:p>
        </p:txBody>
      </p:sp>
      <p:sp>
        <p:nvSpPr>
          <p:cNvPr id="231" name="CustomShape 2"/>
          <p:cNvSpPr/>
          <p:nvPr/>
        </p:nvSpPr>
        <p:spPr>
          <a:xfrm>
            <a:off x="2265774" y="5356337"/>
            <a:ext cx="1019696" cy="1044463"/>
          </a:xfrm>
          <a:custGeom>
            <a:avLst/>
            <a:gdLst/>
            <a:ahLst/>
            <a:cxnLst/>
            <a:rect l="0" t="0" r="r" b="b"/>
            <a:pathLst>
              <a:path w="2669" h="2796">
                <a:moveTo>
                  <a:pt x="444" y="0"/>
                </a:moveTo>
                <a:cubicBezTo>
                  <a:pt x="222" y="0"/>
                  <a:pt x="0" y="222"/>
                  <a:pt x="0" y="444"/>
                </a:cubicBezTo>
                <a:lnTo>
                  <a:pt x="0" y="2350"/>
                </a:lnTo>
                <a:cubicBezTo>
                  <a:pt x="0" y="2572"/>
                  <a:pt x="222" y="2795"/>
                  <a:pt x="444" y="2795"/>
                </a:cubicBezTo>
                <a:lnTo>
                  <a:pt x="2223" y="2795"/>
                </a:lnTo>
                <a:cubicBezTo>
                  <a:pt x="2445" y="2795"/>
                  <a:pt x="2668" y="2572"/>
                  <a:pt x="2668" y="2350"/>
                </a:cubicBezTo>
                <a:lnTo>
                  <a:pt x="2668" y="444"/>
                </a:lnTo>
                <a:cubicBezTo>
                  <a:pt x="2668" y="222"/>
                  <a:pt x="2445" y="0"/>
                  <a:pt x="2223" y="0"/>
                </a:cubicBezTo>
                <a:lnTo>
                  <a:pt x="44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All OWASP top 10  (2013) countered</a:t>
            </a:r>
            <a:endParaRPr lang="en-US" sz="2000" spc="-1">
              <a:solidFill>
                <a:srgbClr val="000000"/>
              </a:solidFill>
              <a:uFill>
                <a:solidFill>
                  <a:srgbClr val="FFFFFF"/>
                </a:solidFill>
              </a:uFill>
              <a:latin typeface="Arial"/>
            </a:endParaRPr>
          </a:p>
        </p:txBody>
      </p:sp>
      <p:sp>
        <p:nvSpPr>
          <p:cNvPr id="232" name="CustomShape 3"/>
          <p:cNvSpPr/>
          <p:nvPr/>
        </p:nvSpPr>
        <p:spPr>
          <a:xfrm>
            <a:off x="4417956" y="2988540"/>
            <a:ext cx="1553822" cy="712133"/>
          </a:xfrm>
          <a:custGeom>
            <a:avLst/>
            <a:gdLst/>
            <a:ahLst/>
            <a:cxnLst/>
            <a:rect l="0" t="0" r="r" b="b"/>
            <a:pathLst>
              <a:path w="4065" h="1907">
                <a:moveTo>
                  <a:pt x="317" y="0"/>
                </a:moveTo>
                <a:cubicBezTo>
                  <a:pt x="158" y="0"/>
                  <a:pt x="0" y="158"/>
                  <a:pt x="0" y="317"/>
                </a:cubicBezTo>
                <a:lnTo>
                  <a:pt x="0" y="1588"/>
                </a:lnTo>
                <a:cubicBezTo>
                  <a:pt x="0" y="1747"/>
                  <a:pt x="158" y="1906"/>
                  <a:pt x="317" y="1906"/>
                </a:cubicBezTo>
                <a:lnTo>
                  <a:pt x="3747" y="1906"/>
                </a:lnTo>
                <a:cubicBezTo>
                  <a:pt x="3905" y="1906"/>
                  <a:pt x="4064" y="1747"/>
                  <a:pt x="4064" y="1588"/>
                </a:cubicBezTo>
                <a:lnTo>
                  <a:pt x="4064" y="317"/>
                </a:lnTo>
                <a:cubicBezTo>
                  <a:pt x="4064" y="158"/>
                  <a:pt x="3905" y="0"/>
                  <a:pt x="3747" y="0"/>
                </a:cubicBezTo>
                <a:lnTo>
                  <a:pt x="31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Entire most-relevant security guide applied</a:t>
            </a:r>
            <a:endParaRPr lang="en-US" sz="2000" spc="-1">
              <a:solidFill>
                <a:srgbClr val="000000"/>
              </a:solidFill>
              <a:uFill>
                <a:solidFill>
                  <a:srgbClr val="FFFFFF"/>
                </a:solidFill>
              </a:uFill>
              <a:latin typeface="Arial"/>
            </a:endParaRPr>
          </a:p>
        </p:txBody>
      </p:sp>
      <p:sp>
        <p:nvSpPr>
          <p:cNvPr id="233" name="CustomShape 4"/>
          <p:cNvSpPr/>
          <p:nvPr/>
        </p:nvSpPr>
        <p:spPr>
          <a:xfrm>
            <a:off x="6700132" y="2086503"/>
            <a:ext cx="1116810" cy="427280"/>
          </a:xfrm>
          <a:custGeom>
            <a:avLst/>
            <a:gdLst/>
            <a:ahLst/>
            <a:cxnLst/>
            <a:rect l="0" t="0" r="r" b="b"/>
            <a:pathLst>
              <a:path w="2923" h="1145">
                <a:moveTo>
                  <a:pt x="190" y="0"/>
                </a:moveTo>
                <a:cubicBezTo>
                  <a:pt x="95" y="0"/>
                  <a:pt x="0" y="95"/>
                  <a:pt x="0" y="190"/>
                </a:cubicBezTo>
                <a:lnTo>
                  <a:pt x="0" y="953"/>
                </a:lnTo>
                <a:cubicBezTo>
                  <a:pt x="0" y="1048"/>
                  <a:pt x="95" y="1144"/>
                  <a:pt x="190" y="1144"/>
                </a:cubicBezTo>
                <a:lnTo>
                  <a:pt x="2731" y="1144"/>
                </a:lnTo>
                <a:cubicBezTo>
                  <a:pt x="2826" y="1144"/>
                  <a:pt x="2922" y="1048"/>
                  <a:pt x="2922" y="953"/>
                </a:cubicBezTo>
                <a:lnTo>
                  <a:pt x="2922" y="190"/>
                </a:lnTo>
                <a:cubicBezTo>
                  <a:pt x="2922" y="95"/>
                  <a:pt x="2826" y="0"/>
                  <a:pt x="2731" y="0"/>
                </a:cubicBezTo>
                <a:lnTo>
                  <a:pt x="19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Hardening applied</a:t>
            </a:r>
            <a:endParaRPr lang="en-US" sz="2000" spc="-1">
              <a:solidFill>
                <a:srgbClr val="000000"/>
              </a:solidFill>
              <a:uFill>
                <a:solidFill>
                  <a:srgbClr val="FFFFFF"/>
                </a:solidFill>
              </a:uFill>
              <a:latin typeface="Arial"/>
            </a:endParaRPr>
          </a:p>
        </p:txBody>
      </p:sp>
      <p:cxnSp>
        <p:nvCxnSpPr>
          <p:cNvPr id="234" name="Line 5"/>
          <p:cNvCxnSpPr>
            <a:endCxn id="230" idx="4"/>
          </p:cNvCxnSpPr>
          <p:nvPr/>
        </p:nvCxnSpPr>
        <p:spPr>
          <a:xfrm flipV="1">
            <a:off x="3228119" y="1225961"/>
            <a:ext cx="899642" cy="1573050"/>
          </a:xfrm>
          <a:prstGeom prst="straightConnector1">
            <a:avLst/>
          </a:prstGeom>
          <a:ln>
            <a:solidFill>
              <a:srgbClr val="000000"/>
            </a:solidFill>
            <a:tailEnd type="triangle" w="med" len="med"/>
          </a:ln>
        </p:spPr>
      </p:cxnSp>
      <p:cxnSp>
        <p:nvCxnSpPr>
          <p:cNvPr id="235" name="Line 6"/>
          <p:cNvCxnSpPr>
            <a:stCxn id="232" idx="0"/>
          </p:cNvCxnSpPr>
          <p:nvPr/>
        </p:nvCxnSpPr>
        <p:spPr>
          <a:xfrm flipH="1" flipV="1">
            <a:off x="5097752" y="2656210"/>
            <a:ext cx="97497" cy="332703"/>
          </a:xfrm>
          <a:prstGeom prst="straightConnector1">
            <a:avLst/>
          </a:prstGeom>
          <a:ln>
            <a:solidFill>
              <a:srgbClr val="000000"/>
            </a:solidFill>
            <a:tailEnd type="triangle" w="med" len="med"/>
          </a:ln>
        </p:spPr>
      </p:cxnSp>
      <p:cxnSp>
        <p:nvCxnSpPr>
          <p:cNvPr id="236" name="Line 7"/>
          <p:cNvCxnSpPr>
            <a:stCxn id="233" idx="0"/>
            <a:endCxn id="230" idx="4"/>
          </p:cNvCxnSpPr>
          <p:nvPr/>
        </p:nvCxnSpPr>
        <p:spPr>
          <a:xfrm flipH="1" flipV="1">
            <a:off x="4127379" y="1225961"/>
            <a:ext cx="3131349" cy="860915"/>
          </a:xfrm>
          <a:prstGeom prst="straightConnector1">
            <a:avLst/>
          </a:prstGeom>
          <a:ln>
            <a:solidFill>
              <a:srgbClr val="000000"/>
            </a:solidFill>
            <a:tailEnd type="triangle" w="med" len="med"/>
          </a:ln>
        </p:spPr>
      </p:cxnSp>
      <p:sp>
        <p:nvSpPr>
          <p:cNvPr id="237" name="CustomShape 8"/>
          <p:cNvSpPr/>
          <p:nvPr/>
        </p:nvSpPr>
        <p:spPr>
          <a:xfrm>
            <a:off x="4477982" y="4938029"/>
            <a:ext cx="1650936" cy="1044463"/>
          </a:xfrm>
          <a:custGeom>
            <a:avLst/>
            <a:gdLst/>
            <a:ahLst/>
            <a:cxnLst/>
            <a:rect l="0" t="0" r="r" b="b"/>
            <a:pathLst>
              <a:path w="4320" h="2796">
                <a:moveTo>
                  <a:pt x="465" y="0"/>
                </a:moveTo>
                <a:cubicBezTo>
                  <a:pt x="232" y="0"/>
                  <a:pt x="0" y="232"/>
                  <a:pt x="0" y="465"/>
                </a:cubicBezTo>
                <a:lnTo>
                  <a:pt x="0" y="2329"/>
                </a:lnTo>
                <a:cubicBezTo>
                  <a:pt x="0" y="2562"/>
                  <a:pt x="232" y="2795"/>
                  <a:pt x="465" y="2795"/>
                </a:cubicBezTo>
                <a:lnTo>
                  <a:pt x="3853" y="2795"/>
                </a:lnTo>
                <a:cubicBezTo>
                  <a:pt x="4086" y="2795"/>
                  <a:pt x="4319" y="2562"/>
                  <a:pt x="4319" y="2329"/>
                </a:cubicBezTo>
                <a:lnTo>
                  <a:pt x="4319" y="465"/>
                </a:lnTo>
                <a:cubicBezTo>
                  <a:pt x="4319" y="232"/>
                  <a:pt x="4086" y="0"/>
                  <a:pt x="3853" y="0"/>
                </a:cubicBezTo>
                <a:lnTo>
                  <a:pt x="465"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Hardened HTTP headers, including restrictive Content Security Policy (CSP)</a:t>
            </a:r>
            <a:endParaRPr lang="en-US" sz="2000" spc="-1">
              <a:solidFill>
                <a:srgbClr val="000000"/>
              </a:solidFill>
              <a:uFill>
                <a:solidFill>
                  <a:srgbClr val="FFFFFF"/>
                </a:solidFill>
              </a:uFill>
              <a:latin typeface="Arial"/>
            </a:endParaRPr>
          </a:p>
        </p:txBody>
      </p:sp>
      <p:sp>
        <p:nvSpPr>
          <p:cNvPr id="238" name="CustomShape 9"/>
          <p:cNvSpPr/>
          <p:nvPr/>
        </p:nvSpPr>
        <p:spPr>
          <a:xfrm>
            <a:off x="6973121" y="5701376"/>
            <a:ext cx="922582" cy="664658"/>
          </a:xfrm>
          <a:custGeom>
            <a:avLst/>
            <a:gdLst/>
            <a:ahLst/>
            <a:cxnLst/>
            <a:rect l="0" t="0" r="r" b="b"/>
            <a:pathLst>
              <a:path w="2415" h="1780">
                <a:moveTo>
                  <a:pt x="296" y="0"/>
                </a:moveTo>
                <a:cubicBezTo>
                  <a:pt x="148" y="0"/>
                  <a:pt x="0" y="148"/>
                  <a:pt x="0" y="296"/>
                </a:cubicBezTo>
                <a:lnTo>
                  <a:pt x="0" y="1482"/>
                </a:lnTo>
                <a:cubicBezTo>
                  <a:pt x="0" y="1630"/>
                  <a:pt x="148" y="1779"/>
                  <a:pt x="296" y="1779"/>
                </a:cubicBezTo>
                <a:lnTo>
                  <a:pt x="2117" y="1779"/>
                </a:lnTo>
                <a:cubicBezTo>
                  <a:pt x="2265" y="1779"/>
                  <a:pt x="2414" y="1630"/>
                  <a:pt x="2414" y="1482"/>
                </a:cubicBezTo>
                <a:lnTo>
                  <a:pt x="2414" y="296"/>
                </a:lnTo>
                <a:cubicBezTo>
                  <a:pt x="2414" y="148"/>
                  <a:pt x="2265" y="0"/>
                  <a:pt x="2117" y="0"/>
                </a:cubicBezTo>
                <a:lnTo>
                  <a:pt x="296"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Origin-checking CSRF</a:t>
            </a:r>
            <a:endParaRPr lang="en-US" sz="2000" spc="-1">
              <a:solidFill>
                <a:srgbClr val="000000"/>
              </a:solidFill>
              <a:uFill>
                <a:solidFill>
                  <a:srgbClr val="FFFFFF"/>
                </a:solidFill>
              </a:uFill>
              <a:latin typeface="Arial"/>
            </a:endParaRPr>
          </a:p>
        </p:txBody>
      </p:sp>
      <p:sp>
        <p:nvSpPr>
          <p:cNvPr id="239" name="CustomShape 10"/>
          <p:cNvSpPr/>
          <p:nvPr/>
        </p:nvSpPr>
        <p:spPr>
          <a:xfrm>
            <a:off x="4484100" y="4040105"/>
            <a:ext cx="1147780" cy="705031"/>
          </a:xfrm>
          <a:custGeom>
            <a:avLst/>
            <a:gdLst/>
            <a:ahLst/>
            <a:cxnLst/>
            <a:rect l="0" t="0" r="r" b="b"/>
            <a:pathLst>
              <a:path w="3004" h="1888">
                <a:moveTo>
                  <a:pt x="314" y="0"/>
                </a:moveTo>
                <a:cubicBezTo>
                  <a:pt x="157" y="0"/>
                  <a:pt x="0" y="157"/>
                  <a:pt x="0" y="314"/>
                </a:cubicBezTo>
                <a:lnTo>
                  <a:pt x="0" y="1572"/>
                </a:lnTo>
                <a:cubicBezTo>
                  <a:pt x="0" y="1729"/>
                  <a:pt x="157" y="1887"/>
                  <a:pt x="314" y="1887"/>
                </a:cubicBezTo>
                <a:lnTo>
                  <a:pt x="2688" y="1887"/>
                </a:lnTo>
                <a:cubicBezTo>
                  <a:pt x="2845" y="1887"/>
                  <a:pt x="3003" y="1729"/>
                  <a:pt x="3003" y="1572"/>
                </a:cubicBezTo>
                <a:lnTo>
                  <a:pt x="3003" y="314"/>
                </a:lnTo>
                <a:cubicBezTo>
                  <a:pt x="3003" y="157"/>
                  <a:pt x="2845" y="0"/>
                  <a:pt x="2688" y="0"/>
                </a:cubicBezTo>
                <a:lnTo>
                  <a:pt x="31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300" spc="-1" dirty="0">
                <a:solidFill>
                  <a:srgbClr val="000000"/>
                </a:solidFill>
                <a:uFill>
                  <a:solidFill>
                    <a:srgbClr val="FFFFFF"/>
                  </a:solidFill>
                </a:uFill>
                <a:latin typeface="Arial"/>
              </a:rPr>
              <a:t>Force HTTPS, including via HSTS</a:t>
            </a:r>
          </a:p>
        </p:txBody>
      </p:sp>
      <p:cxnSp>
        <p:nvCxnSpPr>
          <p:cNvPr id="240" name="Line 11"/>
          <p:cNvCxnSpPr>
            <a:stCxn id="237" idx="3"/>
            <a:endCxn id="233" idx="2"/>
          </p:cNvCxnSpPr>
          <p:nvPr/>
        </p:nvCxnSpPr>
        <p:spPr>
          <a:xfrm flipV="1">
            <a:off x="6128918" y="2513783"/>
            <a:ext cx="1129810" cy="2946850"/>
          </a:xfrm>
          <a:prstGeom prst="straightConnector1">
            <a:avLst/>
          </a:prstGeom>
          <a:ln>
            <a:solidFill>
              <a:srgbClr val="000000"/>
            </a:solidFill>
            <a:tailEnd type="triangle" w="med" len="med"/>
          </a:ln>
        </p:spPr>
      </p:cxnSp>
      <p:cxnSp>
        <p:nvCxnSpPr>
          <p:cNvPr id="241" name="Line 12"/>
          <p:cNvCxnSpPr>
            <a:stCxn id="238" idx="0"/>
            <a:endCxn id="233" idx="2"/>
          </p:cNvCxnSpPr>
          <p:nvPr/>
        </p:nvCxnSpPr>
        <p:spPr>
          <a:xfrm flipH="1" flipV="1">
            <a:off x="7258345" y="2513783"/>
            <a:ext cx="176258" cy="3187967"/>
          </a:xfrm>
          <a:prstGeom prst="straightConnector1">
            <a:avLst/>
          </a:prstGeom>
          <a:ln>
            <a:solidFill>
              <a:srgbClr val="000000"/>
            </a:solidFill>
            <a:tailEnd type="triangle" w="med" len="med"/>
          </a:ln>
        </p:spPr>
      </p:cxnSp>
      <p:cxnSp>
        <p:nvCxnSpPr>
          <p:cNvPr id="242" name="Line 13"/>
          <p:cNvCxnSpPr>
            <a:stCxn id="239" idx="3"/>
            <a:endCxn id="233" idx="2"/>
          </p:cNvCxnSpPr>
          <p:nvPr/>
        </p:nvCxnSpPr>
        <p:spPr>
          <a:xfrm flipV="1">
            <a:off x="5631879" y="2513783"/>
            <a:ext cx="1626849" cy="1879211"/>
          </a:xfrm>
          <a:prstGeom prst="straightConnector1">
            <a:avLst/>
          </a:prstGeom>
          <a:ln>
            <a:solidFill>
              <a:srgbClr val="000000"/>
            </a:solidFill>
            <a:tailEnd type="triangle" w="med" len="med"/>
          </a:ln>
        </p:spPr>
      </p:cxnSp>
      <p:cxnSp>
        <p:nvCxnSpPr>
          <p:cNvPr id="243" name="Line 14"/>
          <p:cNvCxnSpPr>
            <a:endCxn id="233" idx="2"/>
          </p:cNvCxnSpPr>
          <p:nvPr/>
        </p:nvCxnSpPr>
        <p:spPr>
          <a:xfrm flipV="1">
            <a:off x="6924564" y="2513783"/>
            <a:ext cx="334164" cy="2285930"/>
          </a:xfrm>
          <a:prstGeom prst="straightConnector1">
            <a:avLst/>
          </a:prstGeom>
          <a:ln>
            <a:solidFill>
              <a:srgbClr val="000000"/>
            </a:solidFill>
            <a:tailEnd type="triangle" w="med" len="med"/>
          </a:ln>
        </p:spPr>
      </p:cxnSp>
      <p:sp>
        <p:nvSpPr>
          <p:cNvPr id="244" name="CustomShape 15"/>
          <p:cNvSpPr/>
          <p:nvPr/>
        </p:nvSpPr>
        <p:spPr>
          <a:xfrm>
            <a:off x="6487552" y="4799340"/>
            <a:ext cx="874025" cy="759610"/>
          </a:xfrm>
          <a:custGeom>
            <a:avLst/>
            <a:gdLst/>
            <a:ahLst/>
            <a:cxnLst/>
            <a:rect l="0" t="0" r="r" b="b"/>
            <a:pathLst>
              <a:path w="2287" h="2034">
                <a:moveTo>
                  <a:pt x="338" y="0"/>
                </a:moveTo>
                <a:cubicBezTo>
                  <a:pt x="169" y="0"/>
                  <a:pt x="0" y="169"/>
                  <a:pt x="0" y="338"/>
                </a:cubicBezTo>
                <a:lnTo>
                  <a:pt x="0" y="1694"/>
                </a:lnTo>
                <a:cubicBezTo>
                  <a:pt x="0" y="1863"/>
                  <a:pt x="169" y="2033"/>
                  <a:pt x="338" y="2033"/>
                </a:cubicBezTo>
                <a:lnTo>
                  <a:pt x="1948" y="2033"/>
                </a:lnTo>
                <a:cubicBezTo>
                  <a:pt x="2117" y="2033"/>
                  <a:pt x="2286" y="1863"/>
                  <a:pt x="2286" y="1694"/>
                </a:cubicBezTo>
                <a:lnTo>
                  <a:pt x="2286" y="338"/>
                </a:lnTo>
                <a:cubicBezTo>
                  <a:pt x="2286" y="169"/>
                  <a:pt x="2117" y="0"/>
                  <a:pt x="1948" y="0"/>
                </a:cubicBezTo>
                <a:lnTo>
                  <a:pt x="33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Per-form CSRF token</a:t>
            </a:r>
            <a:endParaRPr lang="en-US" sz="2000" spc="-1">
              <a:solidFill>
                <a:srgbClr val="000000"/>
              </a:solidFill>
              <a:uFill>
                <a:solidFill>
                  <a:srgbClr val="FFFFFF"/>
                </a:solidFill>
              </a:uFill>
              <a:latin typeface="Arial"/>
            </a:endParaRPr>
          </a:p>
        </p:txBody>
      </p:sp>
      <p:sp>
        <p:nvSpPr>
          <p:cNvPr id="245" name="CustomShape 16"/>
          <p:cNvSpPr/>
          <p:nvPr/>
        </p:nvSpPr>
        <p:spPr>
          <a:xfrm>
            <a:off x="8041374" y="5606424"/>
            <a:ext cx="874025" cy="759610"/>
          </a:xfrm>
          <a:custGeom>
            <a:avLst/>
            <a:gdLst/>
            <a:ahLst/>
            <a:cxnLst/>
            <a:rect l="0" t="0" r="r" b="b"/>
            <a:pathLst>
              <a:path w="2287" h="2034">
                <a:moveTo>
                  <a:pt x="338" y="0"/>
                </a:moveTo>
                <a:cubicBezTo>
                  <a:pt x="169" y="0"/>
                  <a:pt x="0" y="169"/>
                  <a:pt x="0" y="338"/>
                </a:cubicBezTo>
                <a:lnTo>
                  <a:pt x="0" y="1694"/>
                </a:lnTo>
                <a:cubicBezTo>
                  <a:pt x="0" y="1863"/>
                  <a:pt x="169" y="2033"/>
                  <a:pt x="338" y="2033"/>
                </a:cubicBezTo>
                <a:lnTo>
                  <a:pt x="1948" y="2033"/>
                </a:lnTo>
                <a:cubicBezTo>
                  <a:pt x="2117" y="2033"/>
                  <a:pt x="2286" y="1863"/>
                  <a:pt x="2286" y="1694"/>
                </a:cubicBezTo>
                <a:lnTo>
                  <a:pt x="2286" y="338"/>
                </a:lnTo>
                <a:cubicBezTo>
                  <a:pt x="2286" y="169"/>
                  <a:pt x="2117" y="0"/>
                  <a:pt x="1948" y="0"/>
                </a:cubicBezTo>
                <a:lnTo>
                  <a:pt x="33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Email rate limit</a:t>
            </a:r>
            <a:endParaRPr lang="en-US" sz="2000" spc="-1">
              <a:solidFill>
                <a:srgbClr val="000000"/>
              </a:solidFill>
              <a:uFill>
                <a:solidFill>
                  <a:srgbClr val="FFFFFF"/>
                </a:solidFill>
              </a:uFill>
              <a:latin typeface="Arial"/>
            </a:endParaRPr>
          </a:p>
        </p:txBody>
      </p:sp>
      <p:cxnSp>
        <p:nvCxnSpPr>
          <p:cNvPr id="246" name="Line 17"/>
          <p:cNvCxnSpPr>
            <a:stCxn id="245" idx="0"/>
            <a:endCxn id="233" idx="2"/>
          </p:cNvCxnSpPr>
          <p:nvPr/>
        </p:nvCxnSpPr>
        <p:spPr>
          <a:xfrm flipH="1" flipV="1">
            <a:off x="7258346" y="2513783"/>
            <a:ext cx="1220423" cy="3093015"/>
          </a:xfrm>
          <a:prstGeom prst="straightConnector1">
            <a:avLst/>
          </a:prstGeom>
          <a:ln>
            <a:solidFill>
              <a:srgbClr val="000000"/>
            </a:solidFill>
            <a:tailEnd type="triangle" w="med" len="med"/>
          </a:ln>
        </p:spPr>
      </p:cxnSp>
      <p:cxnSp>
        <p:nvCxnSpPr>
          <p:cNvPr id="248" name="Line 19"/>
          <p:cNvCxnSpPr/>
          <p:nvPr/>
        </p:nvCxnSpPr>
        <p:spPr>
          <a:xfrm flipV="1">
            <a:off x="2864132" y="1226336"/>
            <a:ext cx="1263628" cy="813066"/>
          </a:xfrm>
          <a:prstGeom prst="straightConnector1">
            <a:avLst/>
          </a:prstGeom>
          <a:ln>
            <a:solidFill>
              <a:srgbClr val="000000"/>
            </a:solidFill>
            <a:tailEnd type="triangle" w="med" len="med"/>
          </a:ln>
        </p:spPr>
      </p:cxnSp>
      <p:sp>
        <p:nvSpPr>
          <p:cNvPr id="249" name="TextShape 20"/>
          <p:cNvSpPr txBox="1"/>
          <p:nvPr/>
        </p:nvSpPr>
        <p:spPr>
          <a:xfrm>
            <a:off x="6457348" y="1516797"/>
            <a:ext cx="1650936" cy="391393"/>
          </a:xfrm>
          <a:prstGeom prst="rect">
            <a:avLst/>
          </a:prstGeom>
          <a:noFill/>
          <a:ln>
            <a:noFill/>
          </a:ln>
        </p:spPr>
        <p:txBody>
          <a:bodyPr lIns="81639" tIns="40820" rIns="81639" bIns="40820"/>
          <a:lstStyle/>
          <a:p>
            <a:r>
              <a:rPr lang="en-US" sz="1050" i="1" spc="-1">
                <a:solidFill>
                  <a:srgbClr val="000000"/>
                </a:solidFill>
                <a:uFill>
                  <a:solidFill>
                    <a:srgbClr val="FFFFFF"/>
                  </a:solidFill>
                </a:uFill>
                <a:latin typeface="Arial"/>
              </a:rPr>
              <a:t>Reduce/eliminate impact if defect exists</a:t>
            </a:r>
            <a:endParaRPr lang="en-US" sz="2000" spc="-1">
              <a:solidFill>
                <a:srgbClr val="000000"/>
              </a:solidFill>
              <a:uFill>
                <a:solidFill>
                  <a:srgbClr val="FFFFFF"/>
                </a:solidFill>
              </a:uFill>
              <a:latin typeface="Arial"/>
            </a:endParaRPr>
          </a:p>
        </p:txBody>
      </p:sp>
      <p:sp>
        <p:nvSpPr>
          <p:cNvPr id="250" name="CustomShape 21"/>
          <p:cNvSpPr/>
          <p:nvPr/>
        </p:nvSpPr>
        <p:spPr>
          <a:xfrm>
            <a:off x="2232893" y="2798637"/>
            <a:ext cx="1990835" cy="1234365"/>
          </a:xfrm>
          <a:custGeom>
            <a:avLst/>
            <a:gdLst/>
            <a:ahLst/>
            <a:cxnLst/>
            <a:rect l="0" t="0" r="r" b="b"/>
            <a:pathLst>
              <a:path w="5209" h="3304">
                <a:moveTo>
                  <a:pt x="550" y="0"/>
                </a:moveTo>
                <a:cubicBezTo>
                  <a:pt x="275" y="0"/>
                  <a:pt x="0" y="275"/>
                  <a:pt x="0" y="550"/>
                </a:cubicBezTo>
                <a:lnTo>
                  <a:pt x="0" y="2752"/>
                </a:lnTo>
                <a:cubicBezTo>
                  <a:pt x="0" y="3027"/>
                  <a:pt x="275" y="3303"/>
                  <a:pt x="550" y="3303"/>
                </a:cubicBezTo>
                <a:lnTo>
                  <a:pt x="4657" y="3303"/>
                </a:lnTo>
                <a:cubicBezTo>
                  <a:pt x="4932" y="3303"/>
                  <a:pt x="5208" y="3027"/>
                  <a:pt x="5208" y="2752"/>
                </a:cubicBezTo>
                <a:lnTo>
                  <a:pt x="5208" y="550"/>
                </a:lnTo>
                <a:cubicBezTo>
                  <a:pt x="5208" y="275"/>
                  <a:pt x="4932" y="0"/>
                  <a:pt x="4657" y="0"/>
                </a:cubicBezTo>
                <a:lnTo>
                  <a:pt x="55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All of the most common important implementation vulnerability types (weaknesses) countered</a:t>
            </a:r>
            <a:endParaRPr lang="en-US" sz="2000" spc="-1" dirty="0">
              <a:solidFill>
                <a:srgbClr val="000000"/>
              </a:solidFill>
              <a:uFill>
                <a:solidFill>
                  <a:srgbClr val="FFFFFF"/>
                </a:solidFill>
              </a:uFill>
              <a:latin typeface="Arial"/>
            </a:endParaRPr>
          </a:p>
        </p:txBody>
      </p:sp>
      <p:cxnSp>
        <p:nvCxnSpPr>
          <p:cNvPr id="251" name="Line 22"/>
          <p:cNvCxnSpPr>
            <a:stCxn id="231" idx="0"/>
            <a:endCxn id="250" idx="2"/>
          </p:cNvCxnSpPr>
          <p:nvPr/>
        </p:nvCxnSpPr>
        <p:spPr>
          <a:xfrm flipV="1">
            <a:off x="2775431" y="4033002"/>
            <a:ext cx="453071" cy="1323709"/>
          </a:xfrm>
          <a:prstGeom prst="straightConnector1">
            <a:avLst/>
          </a:prstGeom>
          <a:ln>
            <a:solidFill>
              <a:srgbClr val="000000"/>
            </a:solidFill>
            <a:tailEnd type="triangle" w="med" len="med"/>
          </a:ln>
        </p:spPr>
      </p:cxnSp>
      <p:sp>
        <p:nvSpPr>
          <p:cNvPr id="252" name="CustomShape 23"/>
          <p:cNvSpPr/>
          <p:nvPr/>
        </p:nvSpPr>
        <p:spPr>
          <a:xfrm>
            <a:off x="4029500" y="1849125"/>
            <a:ext cx="2136506" cy="807085"/>
          </a:xfrm>
          <a:custGeom>
            <a:avLst/>
            <a:gdLst/>
            <a:ahLst/>
            <a:cxnLst/>
            <a:rect l="0" t="0" r="r" b="b"/>
            <a:pathLst>
              <a:path w="5589" h="2161">
                <a:moveTo>
                  <a:pt x="359" y="0"/>
                </a:moveTo>
                <a:cubicBezTo>
                  <a:pt x="179" y="0"/>
                  <a:pt x="0" y="180"/>
                  <a:pt x="0" y="360"/>
                </a:cubicBezTo>
                <a:lnTo>
                  <a:pt x="0" y="1800"/>
                </a:lnTo>
                <a:cubicBezTo>
                  <a:pt x="0" y="1980"/>
                  <a:pt x="179" y="2160"/>
                  <a:pt x="359" y="2160"/>
                </a:cubicBezTo>
                <a:lnTo>
                  <a:pt x="5229" y="2160"/>
                </a:lnTo>
                <a:cubicBezTo>
                  <a:pt x="5408" y="2160"/>
                  <a:pt x="5588" y="1980"/>
                  <a:pt x="5588" y="1800"/>
                </a:cubicBezTo>
                <a:lnTo>
                  <a:pt x="5588" y="360"/>
                </a:lnTo>
                <a:cubicBezTo>
                  <a:pt x="5588" y="180"/>
                  <a:pt x="5408" y="0"/>
                  <a:pt x="5229" y="0"/>
                </a:cubicBezTo>
                <a:lnTo>
                  <a:pt x="359"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All of the most common known security-relevant misconfiguration errors countered</a:t>
            </a:r>
            <a:endParaRPr lang="en-US" sz="2000" spc="-1">
              <a:solidFill>
                <a:srgbClr val="000000"/>
              </a:solidFill>
              <a:uFill>
                <a:solidFill>
                  <a:srgbClr val="FFFFFF"/>
                </a:solidFill>
              </a:uFill>
              <a:latin typeface="Arial"/>
            </a:endParaRPr>
          </a:p>
        </p:txBody>
      </p:sp>
      <p:cxnSp>
        <p:nvCxnSpPr>
          <p:cNvPr id="253" name="Line 24"/>
          <p:cNvCxnSpPr>
            <a:stCxn id="252" idx="0"/>
            <a:endCxn id="248" idx="3"/>
          </p:cNvCxnSpPr>
          <p:nvPr/>
        </p:nvCxnSpPr>
        <p:spPr>
          <a:xfrm flipH="1" flipV="1">
            <a:off x="4127379" y="1226336"/>
            <a:ext cx="970756" cy="623164"/>
          </a:xfrm>
          <a:prstGeom prst="straightConnector1">
            <a:avLst/>
          </a:prstGeom>
          <a:ln>
            <a:solidFill>
              <a:srgbClr val="000000"/>
            </a:solidFill>
            <a:tailEnd type="triangle" w="med" len="med"/>
          </a:ln>
        </p:spPr>
      </p:cxnSp>
      <p:sp>
        <p:nvSpPr>
          <p:cNvPr id="254" name="CustomShape 25"/>
          <p:cNvSpPr/>
          <p:nvPr/>
        </p:nvSpPr>
        <p:spPr>
          <a:xfrm>
            <a:off x="630514" y="3700673"/>
            <a:ext cx="1459002" cy="1661645"/>
          </a:xfrm>
          <a:custGeom>
            <a:avLst/>
            <a:gdLst/>
            <a:ahLst/>
            <a:cxnLst/>
            <a:rect l="0" t="0" r="r" b="b"/>
            <a:pathLst>
              <a:path w="3870" h="4447">
                <a:moveTo>
                  <a:pt x="632" y="0"/>
                </a:moveTo>
                <a:cubicBezTo>
                  <a:pt x="314" y="0"/>
                  <a:pt x="0" y="318"/>
                  <a:pt x="5" y="636"/>
                </a:cubicBezTo>
                <a:lnTo>
                  <a:pt x="47" y="3809"/>
                </a:lnTo>
                <a:cubicBezTo>
                  <a:pt x="52" y="4127"/>
                  <a:pt x="374" y="4446"/>
                  <a:pt x="692" y="4446"/>
                </a:cubicBezTo>
                <a:lnTo>
                  <a:pt x="3236" y="4446"/>
                </a:lnTo>
                <a:cubicBezTo>
                  <a:pt x="3554" y="4446"/>
                  <a:pt x="3869" y="4127"/>
                  <a:pt x="3864" y="3809"/>
                </a:cubicBezTo>
                <a:lnTo>
                  <a:pt x="3822" y="636"/>
                </a:lnTo>
                <a:cubicBezTo>
                  <a:pt x="3817" y="318"/>
                  <a:pt x="3494" y="0"/>
                  <a:pt x="3176" y="0"/>
                </a:cubicBezTo>
                <a:lnTo>
                  <a:pt x="632"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OWASP top 10 (</a:t>
            </a:r>
            <a:r>
              <a:rPr lang="en-US" sz="1400" spc="-1" dirty="0" smtClean="0">
                <a:solidFill>
                  <a:srgbClr val="000000"/>
                </a:solidFill>
                <a:uFill>
                  <a:solidFill>
                    <a:srgbClr val="FFFFFF"/>
                  </a:solidFill>
                </a:uFill>
                <a:latin typeface="Arial"/>
              </a:rPr>
              <a:t>2013) represents </a:t>
            </a:r>
            <a:r>
              <a:rPr lang="en-US" sz="1400" spc="-1" dirty="0">
                <a:solidFill>
                  <a:srgbClr val="000000"/>
                </a:solidFill>
                <a:uFill>
                  <a:solidFill>
                    <a:srgbClr val="FFFFFF"/>
                  </a:solidFill>
                </a:uFill>
                <a:latin typeface="Arial"/>
              </a:rPr>
              <a:t>"a </a:t>
            </a:r>
            <a:r>
              <a:rPr lang="en-US" sz="1400" spc="-1" dirty="0" smtClean="0">
                <a:solidFill>
                  <a:srgbClr val="000000"/>
                </a:solidFill>
                <a:uFill>
                  <a:solidFill>
                    <a:srgbClr val="FFFFFF"/>
                  </a:solidFill>
                </a:uFill>
                <a:latin typeface="Arial"/>
              </a:rPr>
              <a:t>broad consensus [of</a:t>
            </a:r>
            <a:r>
              <a:rPr lang="en-US" sz="1400" spc="-1" dirty="0">
                <a:solidFill>
                  <a:srgbClr val="000000"/>
                </a:solidFill>
                <a:uFill>
                  <a:solidFill>
                    <a:srgbClr val="FFFFFF"/>
                  </a:solidFill>
                </a:uFill>
                <a:latin typeface="Arial"/>
              </a:rPr>
              <a:t>] the most critical web application security flaws"</a:t>
            </a:r>
            <a:endParaRPr lang="en-US" sz="2000" spc="-1" dirty="0">
              <a:solidFill>
                <a:srgbClr val="000000"/>
              </a:solidFill>
              <a:uFill>
                <a:solidFill>
                  <a:srgbClr val="FFFFFF"/>
                </a:solidFill>
              </a:uFill>
              <a:latin typeface="Arial"/>
            </a:endParaRPr>
          </a:p>
        </p:txBody>
      </p:sp>
      <p:cxnSp>
        <p:nvCxnSpPr>
          <p:cNvPr id="255" name="Line 26"/>
          <p:cNvCxnSpPr>
            <a:stCxn id="254" idx="3"/>
          </p:cNvCxnSpPr>
          <p:nvPr/>
        </p:nvCxnSpPr>
        <p:spPr>
          <a:xfrm flipV="1">
            <a:off x="2100987" y="4033376"/>
            <a:ext cx="1273186" cy="498306"/>
          </a:xfrm>
          <a:prstGeom prst="straightConnector1">
            <a:avLst/>
          </a:prstGeom>
          <a:ln>
            <a:solidFill>
              <a:srgbClr val="000000"/>
            </a:solidFill>
            <a:tailEnd type="triangle" w="med" len="med"/>
          </a:ln>
        </p:spPr>
      </p:cxnSp>
      <p:sp>
        <p:nvSpPr>
          <p:cNvPr id="256" name="TextShape 27"/>
          <p:cNvSpPr txBox="1"/>
          <p:nvPr/>
        </p:nvSpPr>
        <p:spPr>
          <a:xfrm>
            <a:off x="1420793" y="5864916"/>
            <a:ext cx="982622" cy="501118"/>
          </a:xfrm>
          <a:prstGeom prst="rect">
            <a:avLst/>
          </a:prstGeom>
          <a:noFill/>
          <a:ln>
            <a:noFill/>
          </a:ln>
        </p:spPr>
        <p:txBody>
          <a:bodyPr lIns="81639" tIns="40820" rIns="81639" bIns="40820"/>
          <a:lstStyle/>
          <a:p>
            <a:r>
              <a:rPr lang="en-US" sz="1400" i="1" spc="-1" dirty="0">
                <a:solidFill>
                  <a:srgbClr val="000000"/>
                </a:solidFill>
                <a:uFill>
                  <a:solidFill>
                    <a:srgbClr val="FFFFFF"/>
                  </a:solidFill>
                </a:uFill>
                <a:latin typeface="Arial"/>
              </a:rPr>
              <a:t>See next figure</a:t>
            </a:r>
            <a:endParaRPr lang="en-US" sz="2000" spc="-1" dirty="0">
              <a:solidFill>
                <a:srgbClr val="000000"/>
              </a:solidFill>
              <a:uFill>
                <a:solidFill>
                  <a:srgbClr val="FFFFFF"/>
                </a:solidFill>
              </a:uFill>
              <a:latin typeface="Arial"/>
            </a:endParaRPr>
          </a:p>
        </p:txBody>
      </p:sp>
      <p:sp>
        <p:nvSpPr>
          <p:cNvPr id="24" name="Rounded Rectangle 23"/>
          <p:cNvSpPr/>
          <p:nvPr/>
        </p:nvSpPr>
        <p:spPr>
          <a:xfrm>
            <a:off x="305525" y="1093079"/>
            <a:ext cx="2558607" cy="163022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1" dirty="0">
                <a:solidFill>
                  <a:srgbClr val="000000"/>
                </a:solidFill>
                <a:uFill>
                  <a:solidFill>
                    <a:srgbClr val="FFFFFF"/>
                  </a:solidFill>
                </a:uFill>
                <a:latin typeface="Arial"/>
              </a:rPr>
              <a:t>Most implementation vulnerabilities are due to common types of implementation errors or common misconfigurations, so countering them greatly reduces security risks</a:t>
            </a:r>
          </a:p>
        </p:txBody>
      </p:sp>
      <p:sp>
        <p:nvSpPr>
          <p:cNvPr id="2" name="Slide Number Placeholder 1"/>
          <p:cNvSpPr>
            <a:spLocks noGrp="1"/>
          </p:cNvSpPr>
          <p:nvPr>
            <p:ph type="sldNum" sz="quarter" idx="12"/>
          </p:nvPr>
        </p:nvSpPr>
        <p:spPr/>
        <p:txBody>
          <a:bodyPr/>
          <a:lstStyle/>
          <a:p>
            <a:fld id="{074AEAE9-3A27-40E1-8080-B19AA818B55A}" type="slidenum">
              <a:rPr lang="en-US" smtClean="0"/>
              <a:t>12</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36360546"/>
      </p:ext>
    </p:extLst>
  </p:cSld>
  <p:clrMapOvr>
    <a:masterClrMapping/>
  </p:clrMapOvr>
  <mc:AlternateContent xmlns:mc="http://schemas.openxmlformats.org/markup-compatibility/2006" xmlns:p14="http://schemas.microsoft.com/office/powerpoint/2010/main">
    <mc:Choice Requires="p14">
      <p:transition spd="slow" p14:dur="2000" advTm="215857"/>
    </mc:Choice>
    <mc:Fallback xmlns="">
      <p:transition spd="slow" advTm="215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8378" y="477842"/>
            <a:ext cx="5943599" cy="6019800"/>
            <a:chOff x="2257775" y="1742007"/>
            <a:chExt cx="3537855" cy="4479446"/>
          </a:xfrm>
        </p:grpSpPr>
        <p:sp>
          <p:nvSpPr>
            <p:cNvPr id="257" name="CustomShape 1"/>
            <p:cNvSpPr/>
            <p:nvPr/>
          </p:nvSpPr>
          <p:spPr>
            <a:xfrm>
              <a:off x="3805627" y="1742007"/>
              <a:ext cx="870912" cy="912480"/>
            </a:xfrm>
            <a:custGeom>
              <a:avLst/>
              <a:gdLst/>
              <a:ahLst/>
              <a:cxnLst/>
              <a:rect l="0" t="0" r="r" b="b"/>
              <a:pathLst>
                <a:path w="2669" h="2796">
                  <a:moveTo>
                    <a:pt x="444" y="0"/>
                  </a:moveTo>
                  <a:cubicBezTo>
                    <a:pt x="222" y="0"/>
                    <a:pt x="0" y="222"/>
                    <a:pt x="0" y="444"/>
                  </a:cubicBezTo>
                  <a:lnTo>
                    <a:pt x="0" y="2350"/>
                  </a:lnTo>
                  <a:cubicBezTo>
                    <a:pt x="0" y="2572"/>
                    <a:pt x="222" y="2795"/>
                    <a:pt x="444" y="2795"/>
                  </a:cubicBezTo>
                  <a:lnTo>
                    <a:pt x="2223" y="2795"/>
                  </a:lnTo>
                  <a:cubicBezTo>
                    <a:pt x="2445" y="2795"/>
                    <a:pt x="2668" y="2572"/>
                    <a:pt x="2668" y="2350"/>
                  </a:cubicBezTo>
                  <a:lnTo>
                    <a:pt x="2668" y="444"/>
                  </a:lnTo>
                  <a:cubicBezTo>
                    <a:pt x="2668" y="222"/>
                    <a:pt x="2445" y="0"/>
                    <a:pt x="2223" y="0"/>
                  </a:cubicBezTo>
                  <a:lnTo>
                    <a:pt x="44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All OWASP top 10  (2013) countered</a:t>
              </a:r>
              <a:endParaRPr lang="en-US" sz="2800" spc="-1">
                <a:solidFill>
                  <a:srgbClr val="000000"/>
                </a:solidFill>
                <a:uFill>
                  <a:solidFill>
                    <a:srgbClr val="FFFFFF"/>
                  </a:solidFill>
                </a:uFill>
                <a:latin typeface="Arial"/>
              </a:endParaRPr>
            </a:p>
          </p:txBody>
        </p:sp>
        <p:sp>
          <p:nvSpPr>
            <p:cNvPr id="258" name="CustomShape 2"/>
            <p:cNvSpPr/>
            <p:nvPr/>
          </p:nvSpPr>
          <p:spPr>
            <a:xfrm>
              <a:off x="2312635" y="2695963"/>
              <a:ext cx="1285632" cy="497716"/>
            </a:xfrm>
            <a:custGeom>
              <a:avLst/>
              <a:gdLst/>
              <a:ahLst/>
              <a:cxnLst/>
              <a:rect l="0" t="0" r="r" b="b"/>
              <a:pathLst>
                <a:path w="3939" h="1525">
                  <a:moveTo>
                    <a:pt x="254" y="0"/>
                  </a:moveTo>
                  <a:cubicBezTo>
                    <a:pt x="127" y="0"/>
                    <a:pt x="0" y="127"/>
                    <a:pt x="0" y="254"/>
                  </a:cubicBezTo>
                  <a:lnTo>
                    <a:pt x="0" y="1270"/>
                  </a:lnTo>
                  <a:cubicBezTo>
                    <a:pt x="0" y="1397"/>
                    <a:pt x="127" y="1524"/>
                    <a:pt x="254" y="1524"/>
                  </a:cubicBezTo>
                  <a:lnTo>
                    <a:pt x="3683" y="1524"/>
                  </a:lnTo>
                  <a:cubicBezTo>
                    <a:pt x="3810" y="1524"/>
                    <a:pt x="3938" y="1397"/>
                    <a:pt x="3938" y="1270"/>
                  </a:cubicBezTo>
                  <a:lnTo>
                    <a:pt x="3938" y="254"/>
                  </a:lnTo>
                  <a:cubicBezTo>
                    <a:pt x="3938" y="127"/>
                    <a:pt x="3810" y="0"/>
                    <a:pt x="3683"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1. Injection (incl. SQL injection)</a:t>
              </a:r>
              <a:endParaRPr lang="en-US" sz="2800" spc="-1">
                <a:solidFill>
                  <a:srgbClr val="000000"/>
                </a:solidFill>
                <a:uFill>
                  <a:solidFill>
                    <a:srgbClr val="FFFFFF"/>
                  </a:solidFill>
                </a:uFill>
                <a:latin typeface="Arial"/>
              </a:endParaRPr>
            </a:p>
          </p:txBody>
        </p:sp>
        <p:sp>
          <p:nvSpPr>
            <p:cNvPr id="259" name="CustomShape 3"/>
            <p:cNvSpPr/>
            <p:nvPr/>
          </p:nvSpPr>
          <p:spPr>
            <a:xfrm>
              <a:off x="2662045" y="3318108"/>
              <a:ext cx="912384" cy="414764"/>
            </a:xfrm>
            <a:custGeom>
              <a:avLst/>
              <a:gdLst/>
              <a:ahLst/>
              <a:cxnLst/>
              <a:rect l="0" t="0" r="r" b="b"/>
              <a:pathLst>
                <a:path w="2796" h="1272">
                  <a:moveTo>
                    <a:pt x="211" y="0"/>
                  </a:moveTo>
                  <a:cubicBezTo>
                    <a:pt x="105" y="0"/>
                    <a:pt x="0" y="105"/>
                    <a:pt x="0" y="211"/>
                  </a:cubicBezTo>
                  <a:lnTo>
                    <a:pt x="0" y="1059"/>
                  </a:lnTo>
                  <a:cubicBezTo>
                    <a:pt x="0" y="1165"/>
                    <a:pt x="105" y="1271"/>
                    <a:pt x="211" y="1271"/>
                  </a:cubicBezTo>
                  <a:lnTo>
                    <a:pt x="2583" y="1271"/>
                  </a:lnTo>
                  <a:cubicBezTo>
                    <a:pt x="2689" y="1271"/>
                    <a:pt x="2795" y="1165"/>
                    <a:pt x="2795" y="1059"/>
                  </a:cubicBezTo>
                  <a:lnTo>
                    <a:pt x="2795" y="211"/>
                  </a:lnTo>
                  <a:cubicBezTo>
                    <a:pt x="2795" y="105"/>
                    <a:pt x="2689" y="0"/>
                    <a:pt x="2583" y="0"/>
                  </a:cubicBezTo>
                  <a:lnTo>
                    <a:pt x="21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2. Auth &amp; session</a:t>
              </a:r>
              <a:endParaRPr lang="en-US" sz="2800" spc="-1">
                <a:solidFill>
                  <a:srgbClr val="000000"/>
                </a:solidFill>
                <a:uFill>
                  <a:solidFill>
                    <a:srgbClr val="FFFFFF"/>
                  </a:solidFill>
                </a:uFill>
                <a:latin typeface="Arial"/>
              </a:endParaRPr>
            </a:p>
          </p:txBody>
        </p:sp>
        <p:sp>
          <p:nvSpPr>
            <p:cNvPr id="260" name="CustomShape 4"/>
            <p:cNvSpPr/>
            <p:nvPr/>
          </p:nvSpPr>
          <p:spPr>
            <a:xfrm>
              <a:off x="2810299" y="3815825"/>
              <a:ext cx="746496" cy="290334"/>
            </a:xfrm>
            <a:custGeom>
              <a:avLst/>
              <a:gdLst/>
              <a:ahLst/>
              <a:cxnLst/>
              <a:rect l="0" t="0" r="r" b="b"/>
              <a:pathLst>
                <a:path w="2288" h="890">
                  <a:moveTo>
                    <a:pt x="148" y="0"/>
                  </a:moveTo>
                  <a:cubicBezTo>
                    <a:pt x="74" y="0"/>
                    <a:pt x="0" y="74"/>
                    <a:pt x="0" y="148"/>
                  </a:cubicBezTo>
                  <a:lnTo>
                    <a:pt x="0" y="741"/>
                  </a:lnTo>
                  <a:cubicBezTo>
                    <a:pt x="0" y="815"/>
                    <a:pt x="74" y="889"/>
                    <a:pt x="148" y="889"/>
                  </a:cubicBezTo>
                  <a:lnTo>
                    <a:pt x="2138" y="889"/>
                  </a:lnTo>
                  <a:cubicBezTo>
                    <a:pt x="2212" y="889"/>
                    <a:pt x="2287" y="815"/>
                    <a:pt x="2287" y="741"/>
                  </a:cubicBezTo>
                  <a:lnTo>
                    <a:pt x="2287" y="148"/>
                  </a:lnTo>
                  <a:cubicBezTo>
                    <a:pt x="2287" y="74"/>
                    <a:pt x="2212" y="0"/>
                    <a:pt x="2138" y="0"/>
                  </a:cubicBezTo>
                  <a:lnTo>
                    <a:pt x="14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3. XSS</a:t>
              </a:r>
              <a:endParaRPr lang="en-US" sz="2800" spc="-1">
                <a:solidFill>
                  <a:srgbClr val="000000"/>
                </a:solidFill>
                <a:uFill>
                  <a:solidFill>
                    <a:srgbClr val="FFFFFF"/>
                  </a:solidFill>
                </a:uFill>
                <a:latin typeface="Arial"/>
              </a:endParaRPr>
            </a:p>
          </p:txBody>
        </p:sp>
        <p:sp>
          <p:nvSpPr>
            <p:cNvPr id="261" name="CustomShape 5"/>
            <p:cNvSpPr/>
            <p:nvPr/>
          </p:nvSpPr>
          <p:spPr>
            <a:xfrm>
              <a:off x="2306431" y="4324971"/>
              <a:ext cx="1285632" cy="497716"/>
            </a:xfrm>
            <a:custGeom>
              <a:avLst/>
              <a:gdLst/>
              <a:ahLst/>
              <a:cxnLst/>
              <a:rect l="0" t="0" r="r" b="b"/>
              <a:pathLst>
                <a:path w="3939" h="1525">
                  <a:moveTo>
                    <a:pt x="254" y="0"/>
                  </a:moveTo>
                  <a:cubicBezTo>
                    <a:pt x="127" y="0"/>
                    <a:pt x="0" y="127"/>
                    <a:pt x="0" y="254"/>
                  </a:cubicBezTo>
                  <a:lnTo>
                    <a:pt x="0" y="1270"/>
                  </a:lnTo>
                  <a:cubicBezTo>
                    <a:pt x="0" y="1397"/>
                    <a:pt x="127" y="1524"/>
                    <a:pt x="254" y="1524"/>
                  </a:cubicBezTo>
                  <a:lnTo>
                    <a:pt x="3683" y="1524"/>
                  </a:lnTo>
                  <a:cubicBezTo>
                    <a:pt x="3810" y="1524"/>
                    <a:pt x="3938" y="1397"/>
                    <a:pt x="3938" y="1270"/>
                  </a:cubicBezTo>
                  <a:lnTo>
                    <a:pt x="3938" y="254"/>
                  </a:lnTo>
                  <a:cubicBezTo>
                    <a:pt x="3938" y="127"/>
                    <a:pt x="3810" y="0"/>
                    <a:pt x="3683"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4. Insecure object references</a:t>
              </a:r>
              <a:endParaRPr lang="en-US" sz="2800" spc="-1">
                <a:solidFill>
                  <a:srgbClr val="000000"/>
                </a:solidFill>
                <a:uFill>
                  <a:solidFill>
                    <a:srgbClr val="FFFFFF"/>
                  </a:solidFill>
                </a:uFill>
                <a:latin typeface="Arial"/>
              </a:endParaRPr>
            </a:p>
          </p:txBody>
        </p:sp>
        <p:sp>
          <p:nvSpPr>
            <p:cNvPr id="262" name="CustomShape 6"/>
            <p:cNvSpPr/>
            <p:nvPr/>
          </p:nvSpPr>
          <p:spPr>
            <a:xfrm>
              <a:off x="2285205" y="4923276"/>
              <a:ext cx="1285632" cy="497716"/>
            </a:xfrm>
            <a:custGeom>
              <a:avLst/>
              <a:gdLst/>
              <a:ahLst/>
              <a:cxnLst/>
              <a:rect l="0" t="0" r="r" b="b"/>
              <a:pathLst>
                <a:path w="3939" h="1525">
                  <a:moveTo>
                    <a:pt x="254" y="0"/>
                  </a:moveTo>
                  <a:cubicBezTo>
                    <a:pt x="127" y="0"/>
                    <a:pt x="0" y="127"/>
                    <a:pt x="0" y="254"/>
                  </a:cubicBezTo>
                  <a:lnTo>
                    <a:pt x="0" y="1270"/>
                  </a:lnTo>
                  <a:cubicBezTo>
                    <a:pt x="0" y="1397"/>
                    <a:pt x="127" y="1524"/>
                    <a:pt x="254" y="1524"/>
                  </a:cubicBezTo>
                  <a:lnTo>
                    <a:pt x="3683" y="1524"/>
                  </a:lnTo>
                  <a:cubicBezTo>
                    <a:pt x="3810" y="1524"/>
                    <a:pt x="3938" y="1397"/>
                    <a:pt x="3938" y="1270"/>
                  </a:cubicBezTo>
                  <a:lnTo>
                    <a:pt x="3938" y="254"/>
                  </a:lnTo>
                  <a:cubicBezTo>
                    <a:pt x="3938" y="127"/>
                    <a:pt x="3810" y="0"/>
                    <a:pt x="3683"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5. Security misconfiguration</a:t>
              </a:r>
              <a:endParaRPr lang="en-US" sz="2800" spc="-1">
                <a:solidFill>
                  <a:srgbClr val="000000"/>
                </a:solidFill>
                <a:uFill>
                  <a:solidFill>
                    <a:srgbClr val="FFFFFF"/>
                  </a:solidFill>
                </a:uFill>
                <a:latin typeface="Arial"/>
              </a:endParaRPr>
            </a:p>
          </p:txBody>
        </p:sp>
        <p:sp>
          <p:nvSpPr>
            <p:cNvPr id="263" name="CustomShape 7"/>
            <p:cNvSpPr/>
            <p:nvPr/>
          </p:nvSpPr>
          <p:spPr>
            <a:xfrm>
              <a:off x="2602939" y="5723737"/>
              <a:ext cx="1285632" cy="497716"/>
            </a:xfrm>
            <a:custGeom>
              <a:avLst/>
              <a:gdLst/>
              <a:ahLst/>
              <a:cxnLst/>
              <a:rect l="0" t="0" r="r" b="b"/>
              <a:pathLst>
                <a:path w="3939" h="1525">
                  <a:moveTo>
                    <a:pt x="254" y="0"/>
                  </a:moveTo>
                  <a:cubicBezTo>
                    <a:pt x="127" y="0"/>
                    <a:pt x="0" y="127"/>
                    <a:pt x="0" y="254"/>
                  </a:cubicBezTo>
                  <a:lnTo>
                    <a:pt x="0" y="1270"/>
                  </a:lnTo>
                  <a:cubicBezTo>
                    <a:pt x="0" y="1397"/>
                    <a:pt x="127" y="1524"/>
                    <a:pt x="254" y="1524"/>
                  </a:cubicBezTo>
                  <a:lnTo>
                    <a:pt x="3683" y="1524"/>
                  </a:lnTo>
                  <a:cubicBezTo>
                    <a:pt x="3810" y="1524"/>
                    <a:pt x="3938" y="1397"/>
                    <a:pt x="3938" y="1270"/>
                  </a:cubicBezTo>
                  <a:lnTo>
                    <a:pt x="3938" y="254"/>
                  </a:lnTo>
                  <a:cubicBezTo>
                    <a:pt x="3938" y="127"/>
                    <a:pt x="3810" y="0"/>
                    <a:pt x="3683"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6. Sensitive data exposure</a:t>
              </a:r>
              <a:endParaRPr lang="en-US" sz="2800" spc="-1">
                <a:solidFill>
                  <a:srgbClr val="000000"/>
                </a:solidFill>
                <a:uFill>
                  <a:solidFill>
                    <a:srgbClr val="FFFFFF"/>
                  </a:solidFill>
                </a:uFill>
                <a:latin typeface="Arial"/>
              </a:endParaRPr>
            </a:p>
          </p:txBody>
        </p:sp>
        <p:sp>
          <p:nvSpPr>
            <p:cNvPr id="264" name="CustomShape 8"/>
            <p:cNvSpPr/>
            <p:nvPr/>
          </p:nvSpPr>
          <p:spPr>
            <a:xfrm>
              <a:off x="4220347" y="5599308"/>
              <a:ext cx="1285632" cy="497716"/>
            </a:xfrm>
            <a:custGeom>
              <a:avLst/>
              <a:gdLst/>
              <a:ahLst/>
              <a:cxnLst/>
              <a:rect l="0" t="0" r="r" b="b"/>
              <a:pathLst>
                <a:path w="3939" h="1525">
                  <a:moveTo>
                    <a:pt x="254" y="0"/>
                  </a:moveTo>
                  <a:cubicBezTo>
                    <a:pt x="127" y="0"/>
                    <a:pt x="0" y="127"/>
                    <a:pt x="0" y="254"/>
                  </a:cubicBezTo>
                  <a:lnTo>
                    <a:pt x="0" y="1270"/>
                  </a:lnTo>
                  <a:cubicBezTo>
                    <a:pt x="0" y="1397"/>
                    <a:pt x="127" y="1524"/>
                    <a:pt x="254" y="1524"/>
                  </a:cubicBezTo>
                  <a:lnTo>
                    <a:pt x="3683" y="1524"/>
                  </a:lnTo>
                  <a:cubicBezTo>
                    <a:pt x="3810" y="1524"/>
                    <a:pt x="3938" y="1397"/>
                    <a:pt x="3938" y="1270"/>
                  </a:cubicBezTo>
                  <a:lnTo>
                    <a:pt x="3938" y="254"/>
                  </a:lnTo>
                  <a:cubicBezTo>
                    <a:pt x="3938" y="127"/>
                    <a:pt x="3810" y="0"/>
                    <a:pt x="3683"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7. Missing access control</a:t>
              </a:r>
              <a:endParaRPr lang="en-US" sz="2800" spc="-1">
                <a:solidFill>
                  <a:srgbClr val="000000"/>
                </a:solidFill>
                <a:uFill>
                  <a:solidFill>
                    <a:srgbClr val="FFFFFF"/>
                  </a:solidFill>
                </a:uFill>
                <a:latin typeface="Arial"/>
              </a:endParaRPr>
            </a:p>
          </p:txBody>
        </p:sp>
        <p:sp>
          <p:nvSpPr>
            <p:cNvPr id="265" name="CustomShape 9"/>
            <p:cNvSpPr/>
            <p:nvPr/>
          </p:nvSpPr>
          <p:spPr>
            <a:xfrm>
              <a:off x="4469180" y="5143068"/>
              <a:ext cx="929038" cy="430440"/>
            </a:xfrm>
            <a:custGeom>
              <a:avLst/>
              <a:gdLst/>
              <a:ahLst/>
              <a:cxnLst/>
              <a:rect l="0" t="0" r="r" b="b"/>
              <a:pathLst>
                <a:path w="2847" h="1320">
                  <a:moveTo>
                    <a:pt x="219" y="0"/>
                  </a:moveTo>
                  <a:cubicBezTo>
                    <a:pt x="109" y="0"/>
                    <a:pt x="0" y="109"/>
                    <a:pt x="0" y="219"/>
                  </a:cubicBezTo>
                  <a:lnTo>
                    <a:pt x="0" y="1099"/>
                  </a:lnTo>
                  <a:cubicBezTo>
                    <a:pt x="0" y="1209"/>
                    <a:pt x="109" y="1319"/>
                    <a:pt x="219" y="1319"/>
                  </a:cubicBezTo>
                  <a:lnTo>
                    <a:pt x="2626" y="1319"/>
                  </a:lnTo>
                  <a:cubicBezTo>
                    <a:pt x="2736" y="1319"/>
                    <a:pt x="2846" y="1209"/>
                    <a:pt x="2846" y="1099"/>
                  </a:cubicBezTo>
                  <a:lnTo>
                    <a:pt x="2846" y="219"/>
                  </a:lnTo>
                  <a:cubicBezTo>
                    <a:pt x="2846" y="109"/>
                    <a:pt x="2736" y="0"/>
                    <a:pt x="2626" y="0"/>
                  </a:cubicBezTo>
                  <a:lnTo>
                    <a:pt x="219"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8. CSRF</a:t>
              </a:r>
              <a:endParaRPr lang="en-US" sz="2800" spc="-1">
                <a:solidFill>
                  <a:srgbClr val="000000"/>
                </a:solidFill>
                <a:uFill>
                  <a:solidFill>
                    <a:srgbClr val="FFFFFF"/>
                  </a:solidFill>
                </a:uFill>
                <a:latin typeface="Arial"/>
              </a:endParaRPr>
            </a:p>
          </p:txBody>
        </p:sp>
        <p:sp>
          <p:nvSpPr>
            <p:cNvPr id="266" name="CustomShape 10"/>
            <p:cNvSpPr/>
            <p:nvPr/>
          </p:nvSpPr>
          <p:spPr>
            <a:xfrm>
              <a:off x="4593596" y="4380817"/>
              <a:ext cx="1136398" cy="430440"/>
            </a:xfrm>
            <a:custGeom>
              <a:avLst/>
              <a:gdLst/>
              <a:ahLst/>
              <a:cxnLst/>
              <a:rect l="0" t="0" r="r" b="b"/>
              <a:pathLst>
                <a:path w="3482" h="1320">
                  <a:moveTo>
                    <a:pt x="219" y="0"/>
                  </a:moveTo>
                  <a:cubicBezTo>
                    <a:pt x="109" y="0"/>
                    <a:pt x="0" y="109"/>
                    <a:pt x="0" y="219"/>
                  </a:cubicBezTo>
                  <a:lnTo>
                    <a:pt x="0" y="1099"/>
                  </a:lnTo>
                  <a:cubicBezTo>
                    <a:pt x="0" y="1209"/>
                    <a:pt x="109" y="1319"/>
                    <a:pt x="219" y="1319"/>
                  </a:cubicBezTo>
                  <a:lnTo>
                    <a:pt x="3261" y="1319"/>
                  </a:lnTo>
                  <a:cubicBezTo>
                    <a:pt x="3371" y="1319"/>
                    <a:pt x="3481" y="1209"/>
                    <a:pt x="3481" y="1099"/>
                  </a:cubicBezTo>
                  <a:lnTo>
                    <a:pt x="3481" y="219"/>
                  </a:lnTo>
                  <a:cubicBezTo>
                    <a:pt x="3481" y="109"/>
                    <a:pt x="3371" y="0"/>
                    <a:pt x="3261" y="0"/>
                  </a:cubicBezTo>
                  <a:lnTo>
                    <a:pt x="219"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9. Known vulnerabilities</a:t>
              </a:r>
              <a:endParaRPr lang="en-US" sz="2800" spc="-1">
                <a:solidFill>
                  <a:srgbClr val="000000"/>
                </a:solidFill>
                <a:uFill>
                  <a:solidFill>
                    <a:srgbClr val="FFFFFF"/>
                  </a:solidFill>
                </a:uFill>
                <a:latin typeface="Arial"/>
              </a:endParaRPr>
            </a:p>
          </p:txBody>
        </p:sp>
        <p:sp>
          <p:nvSpPr>
            <p:cNvPr id="267" name="CustomShape 11"/>
            <p:cNvSpPr/>
            <p:nvPr/>
          </p:nvSpPr>
          <p:spPr>
            <a:xfrm>
              <a:off x="4676539" y="3675720"/>
              <a:ext cx="995328" cy="637821"/>
            </a:xfrm>
            <a:custGeom>
              <a:avLst/>
              <a:gdLst/>
              <a:ahLst/>
              <a:cxnLst/>
              <a:rect l="0" t="0" r="r" b="b"/>
              <a:pathLst>
                <a:path w="3049" h="1955">
                  <a:moveTo>
                    <a:pt x="325" y="0"/>
                  </a:moveTo>
                  <a:cubicBezTo>
                    <a:pt x="162" y="0"/>
                    <a:pt x="0" y="162"/>
                    <a:pt x="0" y="325"/>
                  </a:cubicBezTo>
                  <a:lnTo>
                    <a:pt x="0" y="1628"/>
                  </a:lnTo>
                  <a:cubicBezTo>
                    <a:pt x="0" y="1791"/>
                    <a:pt x="162" y="1954"/>
                    <a:pt x="325" y="1954"/>
                  </a:cubicBezTo>
                  <a:lnTo>
                    <a:pt x="2723" y="1954"/>
                  </a:lnTo>
                  <a:cubicBezTo>
                    <a:pt x="2885" y="1954"/>
                    <a:pt x="3048" y="1791"/>
                    <a:pt x="3048" y="1628"/>
                  </a:cubicBezTo>
                  <a:lnTo>
                    <a:pt x="3048" y="325"/>
                  </a:lnTo>
                  <a:cubicBezTo>
                    <a:pt x="3048" y="162"/>
                    <a:pt x="2885" y="0"/>
                    <a:pt x="2723" y="0"/>
                  </a:cubicBezTo>
                  <a:lnTo>
                    <a:pt x="325"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pc="-1">
                  <a:solidFill>
                    <a:srgbClr val="000000"/>
                  </a:solidFill>
                  <a:uFill>
                    <a:solidFill>
                      <a:srgbClr val="FFFFFF"/>
                    </a:solidFill>
                  </a:uFill>
                  <a:latin typeface="Arial"/>
                </a:rPr>
                <a:t>10. Unvali-dated redirect/fwd</a:t>
              </a:r>
              <a:endParaRPr lang="en-US" sz="2800" spc="-1">
                <a:solidFill>
                  <a:srgbClr val="000000"/>
                </a:solidFill>
                <a:uFill>
                  <a:solidFill>
                    <a:srgbClr val="FFFFFF"/>
                  </a:solidFill>
                </a:uFill>
                <a:latin typeface="Arial"/>
              </a:endParaRPr>
            </a:p>
          </p:txBody>
        </p:sp>
        <p:cxnSp>
          <p:nvCxnSpPr>
            <p:cNvPr id="268" name="Line 12"/>
            <p:cNvCxnSpPr>
              <a:stCxn id="258" idx="3"/>
              <a:endCxn id="257" idx="2"/>
            </p:cNvCxnSpPr>
            <p:nvPr/>
          </p:nvCxnSpPr>
          <p:spPr>
            <a:xfrm flipV="1">
              <a:off x="3598268" y="2654487"/>
              <a:ext cx="642979" cy="290661"/>
            </a:xfrm>
            <a:prstGeom prst="straightConnector1">
              <a:avLst/>
            </a:prstGeom>
            <a:ln>
              <a:solidFill>
                <a:srgbClr val="000000"/>
              </a:solidFill>
              <a:tailEnd type="triangle" w="med" len="med"/>
            </a:ln>
          </p:spPr>
        </p:cxnSp>
        <p:cxnSp>
          <p:nvCxnSpPr>
            <p:cNvPr id="269" name="Line 13"/>
            <p:cNvCxnSpPr>
              <a:stCxn id="259" idx="3"/>
            </p:cNvCxnSpPr>
            <p:nvPr/>
          </p:nvCxnSpPr>
          <p:spPr>
            <a:xfrm flipV="1">
              <a:off x="3574429" y="2654813"/>
              <a:ext cx="666818" cy="871003"/>
            </a:xfrm>
            <a:prstGeom prst="straightConnector1">
              <a:avLst/>
            </a:prstGeom>
            <a:ln>
              <a:solidFill>
                <a:srgbClr val="000000"/>
              </a:solidFill>
              <a:tailEnd type="triangle" w="med" len="med"/>
            </a:ln>
          </p:spPr>
        </p:cxnSp>
        <p:cxnSp>
          <p:nvCxnSpPr>
            <p:cNvPr id="270" name="Line 14"/>
            <p:cNvCxnSpPr>
              <a:stCxn id="260" idx="3"/>
            </p:cNvCxnSpPr>
            <p:nvPr/>
          </p:nvCxnSpPr>
          <p:spPr>
            <a:xfrm flipV="1">
              <a:off x="3556796" y="2655140"/>
              <a:ext cx="684451" cy="1306015"/>
            </a:xfrm>
            <a:prstGeom prst="straightConnector1">
              <a:avLst/>
            </a:prstGeom>
            <a:ln>
              <a:solidFill>
                <a:srgbClr val="000000"/>
              </a:solidFill>
              <a:tailEnd type="triangle" w="med" len="med"/>
            </a:ln>
          </p:spPr>
        </p:cxnSp>
        <p:cxnSp>
          <p:nvCxnSpPr>
            <p:cNvPr id="271" name="Line 15"/>
            <p:cNvCxnSpPr>
              <a:stCxn id="261" idx="3"/>
            </p:cNvCxnSpPr>
            <p:nvPr/>
          </p:nvCxnSpPr>
          <p:spPr>
            <a:xfrm flipV="1">
              <a:off x="3592063" y="2655466"/>
              <a:ext cx="649184" cy="1918690"/>
            </a:xfrm>
            <a:prstGeom prst="straightConnector1">
              <a:avLst/>
            </a:prstGeom>
            <a:ln>
              <a:solidFill>
                <a:srgbClr val="000000"/>
              </a:solidFill>
              <a:tailEnd type="triangle" w="med" len="med"/>
            </a:ln>
          </p:spPr>
        </p:cxnSp>
        <p:cxnSp>
          <p:nvCxnSpPr>
            <p:cNvPr id="272" name="Line 16"/>
            <p:cNvCxnSpPr>
              <a:stCxn id="262" idx="3"/>
            </p:cNvCxnSpPr>
            <p:nvPr/>
          </p:nvCxnSpPr>
          <p:spPr>
            <a:xfrm flipV="1">
              <a:off x="3570837" y="2655793"/>
              <a:ext cx="670410" cy="2516668"/>
            </a:xfrm>
            <a:prstGeom prst="straightConnector1">
              <a:avLst/>
            </a:prstGeom>
            <a:ln>
              <a:solidFill>
                <a:srgbClr val="000000"/>
              </a:solidFill>
              <a:tailEnd type="triangle" w="med" len="med"/>
            </a:ln>
          </p:spPr>
        </p:cxnSp>
        <p:cxnSp>
          <p:nvCxnSpPr>
            <p:cNvPr id="273" name="Line 17"/>
            <p:cNvCxnSpPr>
              <a:stCxn id="263" idx="3"/>
            </p:cNvCxnSpPr>
            <p:nvPr/>
          </p:nvCxnSpPr>
          <p:spPr>
            <a:xfrm flipV="1">
              <a:off x="3888571" y="2656120"/>
              <a:ext cx="357574" cy="3316802"/>
            </a:xfrm>
            <a:prstGeom prst="straightConnector1">
              <a:avLst/>
            </a:prstGeom>
            <a:ln>
              <a:solidFill>
                <a:srgbClr val="000000"/>
              </a:solidFill>
              <a:tailEnd type="triangle" w="med" len="med"/>
            </a:ln>
          </p:spPr>
        </p:cxnSp>
        <p:cxnSp>
          <p:nvCxnSpPr>
            <p:cNvPr id="274" name="Line 18"/>
            <p:cNvCxnSpPr>
              <a:stCxn id="264" idx="1"/>
            </p:cNvCxnSpPr>
            <p:nvPr/>
          </p:nvCxnSpPr>
          <p:spPr>
            <a:xfrm flipV="1">
              <a:off x="4220347" y="2656446"/>
              <a:ext cx="43758" cy="3192046"/>
            </a:xfrm>
            <a:prstGeom prst="straightConnector1">
              <a:avLst/>
            </a:prstGeom>
            <a:ln>
              <a:solidFill>
                <a:srgbClr val="000000"/>
              </a:solidFill>
              <a:tailEnd type="triangle" w="med" len="med"/>
            </a:ln>
          </p:spPr>
        </p:cxnSp>
        <p:cxnSp>
          <p:nvCxnSpPr>
            <p:cNvPr id="275" name="Line 19"/>
            <p:cNvCxnSpPr>
              <a:stCxn id="265" idx="1"/>
            </p:cNvCxnSpPr>
            <p:nvPr/>
          </p:nvCxnSpPr>
          <p:spPr>
            <a:xfrm flipH="1" flipV="1">
              <a:off x="4246145" y="2656773"/>
              <a:ext cx="223361" cy="2701842"/>
            </a:xfrm>
            <a:prstGeom prst="straightConnector1">
              <a:avLst/>
            </a:prstGeom>
            <a:ln>
              <a:solidFill>
                <a:srgbClr val="000000"/>
              </a:solidFill>
              <a:tailEnd type="triangle" w="med" len="med"/>
            </a:ln>
          </p:spPr>
        </p:cxnSp>
        <p:cxnSp>
          <p:nvCxnSpPr>
            <p:cNvPr id="276" name="Line 20"/>
            <p:cNvCxnSpPr>
              <a:stCxn id="266" idx="1"/>
            </p:cNvCxnSpPr>
            <p:nvPr/>
          </p:nvCxnSpPr>
          <p:spPr>
            <a:xfrm flipH="1" flipV="1">
              <a:off x="4229491" y="2657099"/>
              <a:ext cx="364431" cy="1939265"/>
            </a:xfrm>
            <a:prstGeom prst="straightConnector1">
              <a:avLst/>
            </a:prstGeom>
            <a:ln>
              <a:solidFill>
                <a:srgbClr val="000000"/>
              </a:solidFill>
              <a:tailEnd type="triangle" w="med" len="med"/>
            </a:ln>
          </p:spPr>
        </p:cxnSp>
        <p:cxnSp>
          <p:nvCxnSpPr>
            <p:cNvPr id="277" name="Line 21"/>
            <p:cNvCxnSpPr>
              <a:stCxn id="267" idx="1"/>
            </p:cNvCxnSpPr>
            <p:nvPr/>
          </p:nvCxnSpPr>
          <p:spPr>
            <a:xfrm flipH="1" flipV="1">
              <a:off x="4219368" y="2657426"/>
              <a:ext cx="457498" cy="1337367"/>
            </a:xfrm>
            <a:prstGeom prst="straightConnector1">
              <a:avLst/>
            </a:prstGeom>
            <a:ln>
              <a:solidFill>
                <a:srgbClr val="000000"/>
              </a:solidFill>
              <a:tailEnd type="triangle" w="med" len="med"/>
            </a:ln>
          </p:spPr>
        </p:cxnSp>
        <p:sp>
          <p:nvSpPr>
            <p:cNvPr id="278" name="TextShape 22"/>
            <p:cNvSpPr txBox="1"/>
            <p:nvPr/>
          </p:nvSpPr>
          <p:spPr>
            <a:xfrm>
              <a:off x="4759483" y="4811257"/>
              <a:ext cx="1036147" cy="211954"/>
            </a:xfrm>
            <a:prstGeom prst="rect">
              <a:avLst/>
            </a:prstGeom>
            <a:noFill/>
            <a:ln>
              <a:noFill/>
            </a:ln>
          </p:spPr>
          <p:txBody>
            <a:bodyPr lIns="81639" tIns="40820" rIns="81639" bIns="40820"/>
            <a:lstStyle/>
            <a:p>
              <a:r>
                <a:rPr lang="en-US" sz="1200" i="1" spc="-1">
                  <a:solidFill>
                    <a:srgbClr val="000000"/>
                  </a:solidFill>
                  <a:uFill>
                    <a:solidFill>
                      <a:srgbClr val="FFFFFF"/>
                    </a:solidFill>
                  </a:uFill>
                  <a:latin typeface="Arial"/>
                </a:rPr>
                <a:t>See supply chain</a:t>
              </a:r>
              <a:endParaRPr lang="en-US" sz="2800" spc="-1">
                <a:solidFill>
                  <a:srgbClr val="000000"/>
                </a:solidFill>
                <a:uFill>
                  <a:solidFill>
                    <a:srgbClr val="FFFFFF"/>
                  </a:solidFill>
                </a:uFill>
                <a:latin typeface="Arial"/>
              </a:endParaRPr>
            </a:p>
          </p:txBody>
        </p:sp>
        <p:sp>
          <p:nvSpPr>
            <p:cNvPr id="279" name="TextShape 23"/>
            <p:cNvSpPr txBox="1"/>
            <p:nvPr/>
          </p:nvSpPr>
          <p:spPr>
            <a:xfrm>
              <a:off x="2257775" y="5433402"/>
              <a:ext cx="1506381" cy="211954"/>
            </a:xfrm>
            <a:prstGeom prst="rect">
              <a:avLst/>
            </a:prstGeom>
            <a:noFill/>
            <a:ln>
              <a:noFill/>
            </a:ln>
          </p:spPr>
          <p:txBody>
            <a:bodyPr lIns="81639" tIns="40820" rIns="81639" bIns="40820"/>
            <a:lstStyle/>
            <a:p>
              <a:r>
                <a:rPr lang="en-US" sz="1200" i="1" spc="-1">
                  <a:solidFill>
                    <a:srgbClr val="000000"/>
                  </a:solidFill>
                  <a:uFill>
                    <a:solidFill>
                      <a:srgbClr val="FFFFFF"/>
                    </a:solidFill>
                  </a:uFill>
                  <a:latin typeface="Arial"/>
                </a:rPr>
                <a:t>See security guide applied</a:t>
              </a:r>
              <a:endParaRPr lang="en-US" sz="2800" spc="-1">
                <a:solidFill>
                  <a:srgbClr val="000000"/>
                </a:solidFill>
                <a:uFill>
                  <a:solidFill>
                    <a:srgbClr val="FFFFFF"/>
                  </a:solidFill>
                </a:uFill>
                <a:latin typeface="Arial"/>
              </a:endParaRPr>
            </a:p>
          </p:txBody>
        </p:sp>
        <p:sp>
          <p:nvSpPr>
            <p:cNvPr id="280" name="TextShape 24"/>
            <p:cNvSpPr txBox="1"/>
            <p:nvPr/>
          </p:nvSpPr>
          <p:spPr>
            <a:xfrm>
              <a:off x="2682944" y="4092769"/>
              <a:ext cx="965612" cy="211954"/>
            </a:xfrm>
            <a:prstGeom prst="rect">
              <a:avLst/>
            </a:prstGeom>
            <a:noFill/>
            <a:ln>
              <a:noFill/>
            </a:ln>
          </p:spPr>
          <p:txBody>
            <a:bodyPr lIns="81639" tIns="40820" rIns="81639" bIns="40820"/>
            <a:lstStyle/>
            <a:p>
              <a:r>
                <a:rPr lang="en-US" sz="1200" i="1" spc="-1">
                  <a:solidFill>
                    <a:srgbClr val="000000"/>
                  </a:solidFill>
                  <a:uFill>
                    <a:solidFill>
                      <a:srgbClr val="FFFFFF"/>
                    </a:solidFill>
                  </a:uFill>
                  <a:latin typeface="Arial"/>
                </a:rPr>
                <a:t>Esp. SafeBuffer</a:t>
              </a:r>
              <a:endParaRPr lang="en-US" sz="2800" spc="-1">
                <a:solidFill>
                  <a:srgbClr val="000000"/>
                </a:solidFill>
                <a:uFill>
                  <a:solidFill>
                    <a:srgbClr val="FFFFFF"/>
                  </a:solidFill>
                </a:uFill>
                <a:latin typeface="Arial"/>
              </a:endParaRPr>
            </a:p>
          </p:txBody>
        </p:sp>
      </p:grpSp>
      <p:sp>
        <p:nvSpPr>
          <p:cNvPr id="3" name="Slide Number Placeholder 2"/>
          <p:cNvSpPr>
            <a:spLocks noGrp="1"/>
          </p:cNvSpPr>
          <p:nvPr>
            <p:ph type="sldNum" sz="quarter" idx="12"/>
          </p:nvPr>
        </p:nvSpPr>
        <p:spPr/>
        <p:txBody>
          <a:bodyPr/>
          <a:lstStyle/>
          <a:p>
            <a:fld id="{074AEAE9-3A27-40E1-8080-B19AA818B55A}" type="slidenum">
              <a:rPr lang="en-US" smtClean="0"/>
              <a:t>13</a:t>
            </a:fld>
            <a:endParaRPr lang="en-US"/>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150846727"/>
      </p:ext>
    </p:extLst>
  </p:cSld>
  <p:clrMapOvr>
    <a:masterClrMapping/>
  </p:clrMapOvr>
  <mc:AlternateContent xmlns:mc="http://schemas.openxmlformats.org/markup-compatibility/2006" xmlns:p14="http://schemas.microsoft.com/office/powerpoint/2010/main">
    <mc:Choice Requires="p14">
      <p:transition spd="slow" p14:dur="2000" advTm="153914"/>
    </mc:Choice>
    <mc:Fallback xmlns="">
      <p:transition spd="slow" advTm="153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residual risks (there are always some)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External </a:t>
            </a:r>
            <a:r>
              <a:rPr lang="en-US" dirty="0"/>
              <a:t>service </a:t>
            </a:r>
            <a:r>
              <a:rPr lang="en-US" dirty="0" smtClean="0"/>
              <a:t>dependencies</a:t>
            </a:r>
          </a:p>
          <a:p>
            <a:pPr lvl="1"/>
            <a:r>
              <a:rPr lang="en-US" dirty="0" smtClean="0"/>
              <a:t>E.g., GitHub</a:t>
            </a:r>
            <a:r>
              <a:rPr lang="en-US" dirty="0"/>
              <a:t>, </a:t>
            </a:r>
            <a:r>
              <a:rPr lang="en-US" dirty="0" err="1"/>
              <a:t>Heroku</a:t>
            </a:r>
            <a:r>
              <a:rPr lang="en-US" dirty="0"/>
              <a:t>, and Amazon Web </a:t>
            </a:r>
            <a:r>
              <a:rPr lang="en-US" dirty="0" smtClean="0"/>
              <a:t>Services</a:t>
            </a:r>
          </a:p>
          <a:p>
            <a:pPr lvl="1"/>
            <a:r>
              <a:rPr lang="en-US" dirty="0" smtClean="0"/>
              <a:t>Have </a:t>
            </a:r>
            <a:r>
              <a:rPr lang="en-US" dirty="0"/>
              <a:t>generally good reputations, are professionally-managed, </a:t>
            </a:r>
            <a:r>
              <a:rPr lang="en-US" dirty="0" smtClean="0"/>
              <a:t>&amp; have history </a:t>
            </a:r>
            <a:r>
              <a:rPr lang="en-US" dirty="0"/>
              <a:t>of </a:t>
            </a:r>
            <a:r>
              <a:rPr lang="en-US" dirty="0" smtClean="0"/>
              <a:t>monitoring </a:t>
            </a:r>
            <a:r>
              <a:rPr lang="en-US" dirty="0"/>
              <a:t>and rapid </a:t>
            </a:r>
            <a:r>
              <a:rPr lang="en-US" dirty="0" smtClean="0"/>
              <a:t>response</a:t>
            </a:r>
          </a:p>
          <a:p>
            <a:pPr lvl="1"/>
            <a:r>
              <a:rPr lang="en-US" dirty="0" smtClean="0"/>
              <a:t>It's </a:t>
            </a:r>
            <a:r>
              <a:rPr lang="en-US" dirty="0"/>
              <a:t>not obvious that we would do better </a:t>
            </a:r>
            <a:r>
              <a:rPr lang="en-US" dirty="0" smtClean="0"/>
              <a:t>ourselves</a:t>
            </a:r>
            <a:endParaRPr lang="en-US" dirty="0"/>
          </a:p>
          <a:p>
            <a:r>
              <a:rPr lang="en-US" dirty="0" smtClean="0"/>
              <a:t>Third </a:t>
            </a:r>
            <a:r>
              <a:rPr lang="en-US" dirty="0"/>
              <a:t>party </a:t>
            </a:r>
            <a:r>
              <a:rPr lang="en-US" dirty="0" smtClean="0"/>
              <a:t>components</a:t>
            </a:r>
          </a:p>
          <a:p>
            <a:pPr lvl="1"/>
            <a:r>
              <a:rPr lang="en-US" dirty="0" smtClean="0"/>
              <a:t>We </a:t>
            </a:r>
            <a:r>
              <a:rPr lang="en-US" dirty="0"/>
              <a:t>depend on </a:t>
            </a:r>
            <a:r>
              <a:rPr lang="en-US" dirty="0" smtClean="0"/>
              <a:t>third </a:t>
            </a:r>
            <a:r>
              <a:rPr lang="en-US" dirty="0"/>
              <a:t>party </a:t>
            </a:r>
            <a:r>
              <a:rPr lang="en-US" dirty="0" smtClean="0"/>
              <a:t>components</a:t>
            </a:r>
          </a:p>
          <a:p>
            <a:pPr lvl="1"/>
            <a:r>
              <a:rPr lang="en-US" dirty="0" smtClean="0"/>
              <a:t>Recreating </a:t>
            </a:r>
            <a:r>
              <a:rPr lang="en-US" dirty="0"/>
              <a:t>them would </a:t>
            </a:r>
            <a:r>
              <a:rPr lang="en-US" dirty="0" smtClean="0"/>
              <a:t>costly &amp; time-consuming, &amp; we </a:t>
            </a:r>
            <a:r>
              <a:rPr lang="en-US" dirty="0"/>
              <a:t>can make mistakes too </a:t>
            </a:r>
            <a:r>
              <a:rPr lang="en-US" dirty="0" smtClean="0"/>
              <a:t>so it might not be better</a:t>
            </a:r>
          </a:p>
          <a:p>
            <a:pPr lvl="1"/>
            <a:r>
              <a:rPr lang="en-US" dirty="0" smtClean="0"/>
              <a:t>Instead</a:t>
            </a:r>
            <a:r>
              <a:rPr lang="en-US" dirty="0"/>
              <a:t>, </a:t>
            </a:r>
            <a:r>
              <a:rPr lang="en-US" dirty="0" smtClean="0"/>
              <a:t>we use techniques </a:t>
            </a:r>
            <a:r>
              <a:rPr lang="en-US" dirty="0"/>
              <a:t>to manage </a:t>
            </a:r>
            <a:r>
              <a:rPr lang="en-US" dirty="0" smtClean="0"/>
              <a:t>risk (e.g., review)</a:t>
            </a:r>
            <a:endParaRPr lang="en-US" dirty="0"/>
          </a:p>
          <a:p>
            <a:r>
              <a:rPr lang="en-US" dirty="0" smtClean="0"/>
              <a:t>Distributed Denial-of-Service (DDoS) attacks</a:t>
            </a:r>
          </a:p>
          <a:p>
            <a:pPr lvl="1"/>
            <a:r>
              <a:rPr lang="en-US" dirty="0" smtClean="0"/>
              <a:t>We </a:t>
            </a:r>
            <a:r>
              <a:rPr lang="en-US" dirty="0"/>
              <a:t>use a variety of </a:t>
            </a:r>
            <a:r>
              <a:rPr lang="en-US" dirty="0" smtClean="0"/>
              <a:t>techniques to reduce DDoS attack impacts, e.g., counter easy, CDN, immediate scale up, rapidly recover</a:t>
            </a:r>
          </a:p>
          <a:p>
            <a:pPr lvl="1"/>
            <a:r>
              <a:rPr lang="en-US" dirty="0" smtClean="0"/>
              <a:t>DDoS </a:t>
            </a:r>
            <a:r>
              <a:rPr lang="en-US" dirty="0"/>
              <a:t>attacks are fundamentally resource-on-resource </a:t>
            </a:r>
            <a:r>
              <a:rPr lang="en-US" dirty="0" smtClean="0"/>
              <a:t>attacks</a:t>
            </a:r>
          </a:p>
          <a:p>
            <a:pPr lvl="1"/>
            <a:r>
              <a:rPr lang="en-US" dirty="0" smtClean="0"/>
              <a:t>At </a:t>
            </a:r>
            <a:r>
              <a:rPr lang="en-US" dirty="0"/>
              <a:t>some point </a:t>
            </a:r>
            <a:r>
              <a:rPr lang="en-US" dirty="0" smtClean="0"/>
              <a:t>only option is more resources</a:t>
            </a:r>
          </a:p>
        </p:txBody>
      </p:sp>
      <p:sp>
        <p:nvSpPr>
          <p:cNvPr id="4" name="Slide Number Placeholder 3"/>
          <p:cNvSpPr>
            <a:spLocks noGrp="1"/>
          </p:cNvSpPr>
          <p:nvPr>
            <p:ph type="sldNum" sz="quarter" idx="12"/>
          </p:nvPr>
        </p:nvSpPr>
        <p:spPr/>
        <p:txBody>
          <a:bodyPr/>
          <a:lstStyle/>
          <a:p>
            <a:fld id="{074AEAE9-3A27-40E1-8080-B19AA818B55A}" type="slidenum">
              <a:rPr lang="en-US" smtClean="0"/>
              <a:t>14</a:t>
            </a:fld>
            <a:endParaRPr lang="en-US"/>
          </a:p>
        </p:txBody>
      </p:sp>
      <p:sp>
        <p:nvSpPr>
          <p:cNvPr id="5" name="TextBox 4"/>
          <p:cNvSpPr txBox="1"/>
          <p:nvPr/>
        </p:nvSpPr>
        <p:spPr>
          <a:xfrm>
            <a:off x="831045" y="6324600"/>
            <a:ext cx="7366119" cy="369332"/>
          </a:xfrm>
          <a:prstGeom prst="rect">
            <a:avLst/>
          </a:prstGeom>
          <a:solidFill>
            <a:srgbClr val="FFC000"/>
          </a:solidFill>
          <a:ln>
            <a:solidFill>
              <a:schemeClr val="tx1"/>
            </a:solidFill>
          </a:ln>
        </p:spPr>
        <p:txBody>
          <a:bodyPr wrap="none" rtlCol="0">
            <a:spAutoFit/>
          </a:bodyPr>
          <a:lstStyle/>
          <a:p>
            <a:pPr algn="ctr"/>
            <a:r>
              <a:rPr lang="en-US" b="1" dirty="0" smtClean="0">
                <a:latin typeface="Arial (Body)"/>
              </a:rPr>
              <a:t>Zero risk is impossible: </a:t>
            </a:r>
            <a:r>
              <a:rPr lang="en-US" b="1" i="1" dirty="0" smtClean="0">
                <a:latin typeface="Arial (Body)"/>
              </a:rPr>
              <a:t>Manage</a:t>
            </a:r>
            <a:r>
              <a:rPr lang="en-US" b="1" dirty="0" smtClean="0">
                <a:latin typeface="Arial (Body)"/>
              </a:rPr>
              <a:t> risk so residual risk is acceptable</a:t>
            </a:r>
            <a:endParaRPr lang="en-US" b="1" dirty="0">
              <a:latin typeface="Arial (Body)"/>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327828451"/>
      </p:ext>
    </p:extLst>
  </p:cSld>
  <p:clrMapOvr>
    <a:masterClrMapping/>
  </p:clrMapOvr>
  <mc:AlternateContent xmlns:mc="http://schemas.openxmlformats.org/markup-compatibility/2006" xmlns:p14="http://schemas.microsoft.com/office/powerpoint/2010/main">
    <mc:Choice Requires="p14">
      <p:transition spd="slow" p14:dur="2000" advTm="179361"/>
    </mc:Choice>
    <mc:Fallback xmlns="">
      <p:transition spd="slow" advTm="179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powerful threats or valuable assets?</a:t>
            </a:r>
            <a:endParaRPr lang="en-US" dirty="0"/>
          </a:p>
        </p:txBody>
      </p:sp>
      <p:sp>
        <p:nvSpPr>
          <p:cNvPr id="3" name="Content Placeholder 2"/>
          <p:cNvSpPr>
            <a:spLocks noGrp="1"/>
          </p:cNvSpPr>
          <p:nvPr>
            <p:ph idx="1"/>
          </p:nvPr>
        </p:nvSpPr>
        <p:spPr>
          <a:xfrm>
            <a:off x="329184" y="1143000"/>
            <a:ext cx="8211312" cy="3545394"/>
          </a:xfrm>
        </p:spPr>
        <p:txBody>
          <a:bodyPr>
            <a:normAutofit fontScale="92500"/>
          </a:bodyPr>
          <a:lstStyle/>
          <a:p>
            <a:r>
              <a:rPr lang="en-US" dirty="0" smtClean="0"/>
              <a:t>Probably need to do more!</a:t>
            </a:r>
          </a:p>
          <a:p>
            <a:pPr lvl="1"/>
            <a:r>
              <a:rPr lang="en-US" dirty="0" smtClean="0"/>
              <a:t>Combine different tools, tool types, techniques*</a:t>
            </a:r>
          </a:p>
          <a:p>
            <a:pPr lvl="1"/>
            <a:r>
              <a:rPr lang="en-US" dirty="0" smtClean="0"/>
              <a:t>Where possible, use information about attackers &amp; assets</a:t>
            </a:r>
          </a:p>
          <a:p>
            <a:pPr lvl="1"/>
            <a:r>
              <a:rPr lang="en-US" dirty="0" smtClean="0"/>
              <a:t>Assurance </a:t>
            </a:r>
            <a:r>
              <a:rPr lang="en-US" dirty="0"/>
              <a:t>case </a:t>
            </a:r>
            <a:r>
              <a:rPr lang="en-US" dirty="0" smtClean="0"/>
              <a:t>helps all stakeholders understand &amp; discuss adequacy of what you’re doing</a:t>
            </a:r>
          </a:p>
          <a:p>
            <a:r>
              <a:rPr lang="en-US" dirty="0" smtClean="0"/>
              <a:t>This may cost more (sometimes much more)</a:t>
            </a:r>
          </a:p>
          <a:p>
            <a:pPr lvl="1"/>
            <a:r>
              <a:rPr lang="en-US" dirty="0" smtClean="0"/>
              <a:t>But compare that to the expected costs of failure!</a:t>
            </a:r>
          </a:p>
          <a:p>
            <a:r>
              <a:rPr lang="en-US" dirty="0" smtClean="0"/>
              <a:t>Don’t let the perfect be the enemy of the good</a:t>
            </a:r>
            <a:endParaRPr lang="en-US" dirty="0"/>
          </a:p>
        </p:txBody>
      </p:sp>
      <p:sp>
        <p:nvSpPr>
          <p:cNvPr id="4" name="Slide Number Placeholder 3"/>
          <p:cNvSpPr>
            <a:spLocks noGrp="1"/>
          </p:cNvSpPr>
          <p:nvPr>
            <p:ph type="sldNum" sz="quarter" idx="12"/>
          </p:nvPr>
        </p:nvSpPr>
        <p:spPr/>
        <p:txBody>
          <a:bodyPr/>
          <a:lstStyle/>
          <a:p>
            <a:fld id="{074AEAE9-3A27-40E1-8080-B19AA818B55A}" type="slidenum">
              <a:rPr lang="en-US" smtClean="0"/>
              <a:t>15</a:t>
            </a:fld>
            <a:endParaRPr lang="en-US"/>
          </a:p>
        </p:txBody>
      </p:sp>
      <p:sp>
        <p:nvSpPr>
          <p:cNvPr id="6" name="TextBox 5"/>
          <p:cNvSpPr txBox="1"/>
          <p:nvPr/>
        </p:nvSpPr>
        <p:spPr>
          <a:xfrm>
            <a:off x="381000" y="4688394"/>
            <a:ext cx="8001000" cy="2031325"/>
          </a:xfrm>
          <a:prstGeom prst="rect">
            <a:avLst/>
          </a:prstGeom>
          <a:noFill/>
        </p:spPr>
        <p:txBody>
          <a:bodyPr wrap="square" rtlCol="0">
            <a:spAutoFit/>
          </a:bodyPr>
          <a:lstStyle/>
          <a:p>
            <a:r>
              <a:rPr lang="en-US" dirty="0" smtClean="0"/>
              <a:t>* A list of types of tools &amp; techniques that can be used to counter vulnerabilities is in the paper </a:t>
            </a:r>
            <a:r>
              <a:rPr lang="en-US" i="1" dirty="0" smtClean="0"/>
              <a:t>State-of-the-Art </a:t>
            </a:r>
            <a:r>
              <a:rPr lang="en-US" i="1" dirty="0"/>
              <a:t>Resources (SOAR) for Software Vulnerability Detection, Test, and Evaluation 2016: SOAR </a:t>
            </a:r>
            <a:r>
              <a:rPr lang="en-US" i="1" dirty="0" smtClean="0"/>
              <a:t>Report</a:t>
            </a:r>
            <a:r>
              <a:rPr lang="en-US" dirty="0" smtClean="0"/>
              <a:t> by David </a:t>
            </a:r>
            <a:r>
              <a:rPr lang="en-US" dirty="0"/>
              <a:t>A. Wheeler and Amy E. </a:t>
            </a:r>
            <a:r>
              <a:rPr lang="en-US" dirty="0" err="1"/>
              <a:t>Henninger</a:t>
            </a:r>
            <a:r>
              <a:rPr lang="en-US" dirty="0"/>
              <a:t>, </a:t>
            </a:r>
            <a:r>
              <a:rPr lang="en-US" dirty="0" smtClean="0"/>
              <a:t>IDA Report P-8005, </a:t>
            </a:r>
            <a:r>
              <a:rPr lang="en-US" dirty="0"/>
              <a:t>November </a:t>
            </a:r>
            <a:r>
              <a:rPr lang="en-US" dirty="0" smtClean="0"/>
              <a:t>2016.</a:t>
            </a:r>
          </a:p>
          <a:p>
            <a:r>
              <a:rPr lang="en-US" dirty="0" smtClean="0"/>
              <a:t>Another useful resource </a:t>
            </a:r>
            <a:r>
              <a:rPr lang="en-US" dirty="0"/>
              <a:t>is the </a:t>
            </a:r>
            <a:r>
              <a:rPr lang="en-US" dirty="0" smtClean="0"/>
              <a:t>U.S. National </a:t>
            </a:r>
            <a:r>
              <a:rPr lang="en-US" dirty="0"/>
              <a:t>Institute of Standards and </a:t>
            </a:r>
            <a:r>
              <a:rPr lang="en-US" dirty="0" smtClean="0"/>
              <a:t>Technology (NIST) Software </a:t>
            </a:r>
            <a:r>
              <a:rPr lang="en-US" dirty="0"/>
              <a:t>Assurance Metrics And Tool </a:t>
            </a:r>
            <a:r>
              <a:rPr lang="en-US" dirty="0" smtClean="0"/>
              <a:t>Evaluation (SAMATE) website at </a:t>
            </a:r>
            <a:r>
              <a:rPr lang="en-US" dirty="0" smtClean="0">
                <a:hlinkClick r:id="rId5"/>
              </a:rPr>
              <a:t>https://samate.nist.gov</a:t>
            </a:r>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288132274"/>
      </p:ext>
    </p:extLst>
  </p:cSld>
  <p:clrMapOvr>
    <a:masterClrMapping/>
  </p:clrMapOvr>
  <mc:AlternateContent xmlns:mc="http://schemas.openxmlformats.org/markup-compatibility/2006" xmlns:p14="http://schemas.microsoft.com/office/powerpoint/2010/main">
    <mc:Choice Requires="p14">
      <p:transition spd="slow" p14:dur="2000" advTm="123759"/>
    </mc:Choice>
    <mc:Fallback xmlns="">
      <p:transition spd="slow" advTm="12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 guarantees, &amp; engineering</a:t>
            </a:r>
            <a:endParaRPr lang="en-US" dirty="0"/>
          </a:p>
        </p:txBody>
      </p:sp>
      <p:sp>
        <p:nvSpPr>
          <p:cNvPr id="3" name="Content Placeholder 2"/>
          <p:cNvSpPr>
            <a:spLocks noGrp="1"/>
          </p:cNvSpPr>
          <p:nvPr>
            <p:ph idx="1"/>
          </p:nvPr>
        </p:nvSpPr>
        <p:spPr>
          <a:xfrm>
            <a:off x="329184" y="1143000"/>
            <a:ext cx="8211312" cy="4953000"/>
          </a:xfrm>
        </p:spPr>
        <p:txBody>
          <a:bodyPr>
            <a:normAutofit/>
          </a:bodyPr>
          <a:lstStyle/>
          <a:p>
            <a:r>
              <a:rPr lang="en-US" dirty="0" smtClean="0"/>
              <a:t>Science of computer security is immature</a:t>
            </a:r>
          </a:p>
          <a:p>
            <a:pPr lvl="1"/>
            <a:r>
              <a:rPr lang="en-US" dirty="0" smtClean="0"/>
              <a:t>“… practices on </a:t>
            </a:r>
            <a:r>
              <a:rPr lang="en-US" dirty="0"/>
              <a:t>which the rest of science has reached consensus appear </a:t>
            </a:r>
            <a:r>
              <a:rPr lang="en-US" dirty="0" smtClean="0"/>
              <a:t>little used </a:t>
            </a:r>
            <a:r>
              <a:rPr lang="en-US" dirty="0"/>
              <a:t>or recognized in </a:t>
            </a:r>
            <a:r>
              <a:rPr lang="en-US" dirty="0" smtClean="0"/>
              <a:t>security” [Herley2017]</a:t>
            </a:r>
          </a:p>
          <a:p>
            <a:pPr lvl="1"/>
            <a:r>
              <a:rPr lang="en-US" dirty="0" smtClean="0"/>
              <a:t>Few guarantees &amp; some excesses [Herley2016]</a:t>
            </a:r>
          </a:p>
          <a:p>
            <a:r>
              <a:rPr lang="en-US" dirty="0" smtClean="0"/>
              <a:t>Developing software is </a:t>
            </a:r>
            <a:r>
              <a:rPr lang="en-US" b="1" dirty="0" smtClean="0"/>
              <a:t>engineering</a:t>
            </a:r>
            <a:endParaRPr lang="en-US" dirty="0" smtClean="0"/>
          </a:p>
          <a:p>
            <a:pPr lvl="1"/>
            <a:r>
              <a:rPr lang="en-US" dirty="0" smtClean="0"/>
              <a:t>Application </a:t>
            </a:r>
            <a:r>
              <a:rPr lang="en-US" dirty="0"/>
              <a:t>of </a:t>
            </a:r>
            <a:r>
              <a:rPr lang="en-US" dirty="0" smtClean="0"/>
              <a:t>knowledge to design/build system</a:t>
            </a:r>
          </a:p>
          <a:p>
            <a:pPr lvl="1"/>
            <a:r>
              <a:rPr lang="en-US" dirty="0" smtClean="0"/>
              <a:t>Pyramids built without modern science</a:t>
            </a:r>
          </a:p>
          <a:p>
            <a:pPr lvl="1"/>
            <a:r>
              <a:rPr lang="en-US" dirty="0" smtClean="0"/>
              <a:t>Absurd to wait for perfect knowledge</a:t>
            </a:r>
          </a:p>
          <a:p>
            <a:pPr lvl="1"/>
            <a:r>
              <a:rPr lang="en-US" dirty="0" smtClean="0"/>
              <a:t>Apply what you know, include margin for unknown</a:t>
            </a:r>
            <a:endParaRPr lang="en-US" dirty="0"/>
          </a:p>
          <a:p>
            <a:pPr lvl="1"/>
            <a:r>
              <a:rPr lang="en-US" dirty="0" smtClean="0"/>
              <a:t>Long-term: Engineering feedback to science</a:t>
            </a:r>
          </a:p>
        </p:txBody>
      </p:sp>
      <p:sp>
        <p:nvSpPr>
          <p:cNvPr id="4" name="Slide Number Placeholder 3"/>
          <p:cNvSpPr>
            <a:spLocks noGrp="1"/>
          </p:cNvSpPr>
          <p:nvPr>
            <p:ph type="sldNum" sz="quarter" idx="12"/>
          </p:nvPr>
        </p:nvSpPr>
        <p:spPr/>
        <p:txBody>
          <a:bodyPr/>
          <a:lstStyle/>
          <a:p>
            <a:fld id="{074AEAE9-3A27-40E1-8080-B19AA818B55A}" type="slidenum">
              <a:rPr lang="en-US" smtClean="0"/>
              <a:t>16</a:t>
            </a:fld>
            <a:endParaRPr lang="en-US"/>
          </a:p>
        </p:txBody>
      </p:sp>
      <p:sp>
        <p:nvSpPr>
          <p:cNvPr id="5" name="TextBox 4"/>
          <p:cNvSpPr txBox="1"/>
          <p:nvPr/>
        </p:nvSpPr>
        <p:spPr>
          <a:xfrm>
            <a:off x="304800" y="5943600"/>
            <a:ext cx="8229600" cy="830997"/>
          </a:xfrm>
          <a:prstGeom prst="rect">
            <a:avLst/>
          </a:prstGeom>
          <a:noFill/>
        </p:spPr>
        <p:txBody>
          <a:bodyPr wrap="square" rtlCol="0">
            <a:spAutoFit/>
          </a:bodyPr>
          <a:lstStyle/>
          <a:p>
            <a:r>
              <a:rPr lang="en-US" sz="1200" dirty="0" smtClean="0"/>
              <a:t>[Herley2017] “</a:t>
            </a:r>
            <a:r>
              <a:rPr lang="en-US" sz="1200" dirty="0" err="1" smtClean="0"/>
              <a:t>SoK</a:t>
            </a:r>
            <a:r>
              <a:rPr lang="en-US" sz="1200" dirty="0"/>
              <a:t>: Science, Security, and the Elusive Goal of Security as a Scientific Pursuit”, Cormac </a:t>
            </a:r>
            <a:r>
              <a:rPr lang="en-US" sz="1200" dirty="0" err="1"/>
              <a:t>Herley</a:t>
            </a:r>
            <a:r>
              <a:rPr lang="en-US" sz="1200" dirty="0"/>
              <a:t> &amp; P.C. van </a:t>
            </a:r>
            <a:r>
              <a:rPr lang="en-US" sz="1200" dirty="0" err="1"/>
              <a:t>Oorschot</a:t>
            </a:r>
            <a:r>
              <a:rPr lang="en-US" sz="1200" dirty="0"/>
              <a:t>, 2017 IEEE Symposium on Security and Privacy (SP), May 2017, https://</a:t>
            </a:r>
            <a:r>
              <a:rPr lang="en-US" sz="1200" dirty="0" smtClean="0"/>
              <a:t>www.microsoft.com/en-us/research/wp-content/uploads/2017/03/scienceAndSecuritySoK.pdf</a:t>
            </a:r>
          </a:p>
          <a:p>
            <a:r>
              <a:rPr lang="en-US" altLang="en-US" sz="1200" dirty="0" smtClean="0"/>
              <a:t>[Herley2016] “The </a:t>
            </a:r>
            <a:r>
              <a:rPr lang="en-US" altLang="en-US" sz="1200" dirty="0" err="1"/>
              <a:t>Unfalsifiability</a:t>
            </a:r>
            <a:r>
              <a:rPr lang="en-US" altLang="en-US" sz="1200" dirty="0"/>
              <a:t> of Security Claims” by Cormac </a:t>
            </a:r>
            <a:r>
              <a:rPr lang="en-US" altLang="en-US" sz="1200" dirty="0" err="1"/>
              <a:t>Herley</a:t>
            </a:r>
            <a:r>
              <a:rPr lang="en-US" altLang="en-US" sz="1200" dirty="0"/>
              <a:t>, May 23, </a:t>
            </a:r>
            <a:r>
              <a:rPr lang="en-US" altLang="en-US" sz="1200" dirty="0" smtClean="0"/>
              <a:t>2016</a:t>
            </a:r>
            <a:endParaRPr lang="en-US" sz="12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523810371"/>
      </p:ext>
    </p:extLst>
  </p:cSld>
  <p:clrMapOvr>
    <a:masterClrMapping/>
  </p:clrMapOvr>
  <mc:AlternateContent xmlns:mc="http://schemas.openxmlformats.org/markup-compatibility/2006" xmlns:p14="http://schemas.microsoft.com/office/powerpoint/2010/main">
    <mc:Choice Requires="p14">
      <p:transition spd="slow" p14:dur="2000" advTm="136832"/>
    </mc:Choice>
    <mc:Fallback xmlns="">
      <p:transition spd="slow" advTm="136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smtClean="0"/>
              <a:t>CII Best Practices Badge: Please get one!</a:t>
            </a:r>
            <a:endParaRPr lang="en-US" dirty="0"/>
          </a:p>
        </p:txBody>
      </p:sp>
      <p:sp>
        <p:nvSpPr>
          <p:cNvPr id="21" name="Content Placeholder 20"/>
          <p:cNvSpPr>
            <a:spLocks noGrp="1"/>
          </p:cNvSpPr>
          <p:nvPr>
            <p:ph idx="1"/>
          </p:nvPr>
        </p:nvSpPr>
        <p:spPr>
          <a:xfrm>
            <a:off x="329184" y="1143000"/>
            <a:ext cx="8211312" cy="1067340"/>
          </a:xfrm>
        </p:spPr>
        <p:txBody>
          <a:bodyPr/>
          <a:lstStyle/>
          <a:p>
            <a:r>
              <a:rPr lang="en-US" dirty="0" smtClean="0"/>
              <a:t>If you’re developing OSS, please </a:t>
            </a:r>
            <a:r>
              <a:rPr lang="en-US" i="1" dirty="0" smtClean="0"/>
              <a:t>do</a:t>
            </a:r>
            <a:r>
              <a:rPr lang="en-US" dirty="0" smtClean="0"/>
              <a:t> get a badge</a:t>
            </a:r>
          </a:p>
          <a:p>
            <a:r>
              <a:rPr lang="en-US" dirty="0">
                <a:hlinkClick r:id="rId5"/>
              </a:rPr>
              <a:t>https://bestpractices.coreinfrastructure.org</a:t>
            </a:r>
            <a:r>
              <a:rPr lang="en-US" dirty="0" smtClean="0">
                <a:hlinkClick r:id="rId5"/>
              </a:rPr>
              <a:t>/</a:t>
            </a:r>
            <a:endParaRPr lang="en-US" dirty="0"/>
          </a:p>
        </p:txBody>
      </p:sp>
      <p:sp>
        <p:nvSpPr>
          <p:cNvPr id="4" name="Slide Number Placeholder 3"/>
          <p:cNvSpPr>
            <a:spLocks noGrp="1"/>
          </p:cNvSpPr>
          <p:nvPr>
            <p:ph type="sldNum" sz="quarter" idx="12"/>
          </p:nvPr>
        </p:nvSpPr>
        <p:spPr/>
        <p:txBody>
          <a:bodyPr/>
          <a:lstStyle/>
          <a:p>
            <a:fld id="{074AEAE9-3A27-40E1-8080-B19AA818B55A}" type="slidenum">
              <a:rPr lang="en-US" smtClean="0"/>
              <a:t>17</a:t>
            </a:fld>
            <a:endParaRPr lang="en-US"/>
          </a:p>
        </p:txBody>
      </p:sp>
      <p:sp>
        <p:nvSpPr>
          <p:cNvPr id="13" name="TextBox 12"/>
          <p:cNvSpPr txBox="1"/>
          <p:nvPr/>
        </p:nvSpPr>
        <p:spPr>
          <a:xfrm>
            <a:off x="4114800" y="6324600"/>
            <a:ext cx="4123693" cy="461665"/>
          </a:xfrm>
          <a:prstGeom prst="rect">
            <a:avLst/>
          </a:prstGeom>
          <a:noFill/>
        </p:spPr>
        <p:txBody>
          <a:bodyPr wrap="none" rtlCol="0">
            <a:spAutoFit/>
          </a:bodyPr>
          <a:lstStyle/>
          <a:p>
            <a:r>
              <a:rPr lang="en-US" sz="1200" dirty="0" smtClean="0"/>
              <a:t>Source: https://bestpractices.coreinfrastructure.org/project_stats</a:t>
            </a:r>
          </a:p>
          <a:p>
            <a:r>
              <a:rPr lang="en-US" sz="1200" dirty="0" smtClean="0"/>
              <a:t>as of 2017-09-19</a:t>
            </a:r>
            <a:endParaRPr lang="en-US" sz="1200" dirty="0"/>
          </a:p>
        </p:txBody>
      </p:sp>
      <p:sp>
        <p:nvSpPr>
          <p:cNvPr id="14" name="TextBox 13"/>
          <p:cNvSpPr txBox="1"/>
          <p:nvPr/>
        </p:nvSpPr>
        <p:spPr>
          <a:xfrm>
            <a:off x="698414" y="2896141"/>
            <a:ext cx="1037645" cy="646331"/>
          </a:xfrm>
          <a:prstGeom prst="rect">
            <a:avLst/>
          </a:prstGeom>
          <a:noFill/>
        </p:spPr>
        <p:txBody>
          <a:bodyPr wrap="square" rtlCol="0">
            <a:spAutoFit/>
          </a:bodyPr>
          <a:lstStyle/>
          <a:p>
            <a:r>
              <a:rPr lang="en-US" dirty="0" smtClean="0"/>
              <a:t>All</a:t>
            </a:r>
          </a:p>
          <a:p>
            <a:r>
              <a:rPr lang="en-US" dirty="0" smtClean="0"/>
              <a:t>projects</a:t>
            </a:r>
            <a:endParaRPr lang="en-US" dirty="0"/>
          </a:p>
        </p:txBody>
      </p:sp>
      <p:sp>
        <p:nvSpPr>
          <p:cNvPr id="15" name="TextBox 14"/>
          <p:cNvSpPr txBox="1"/>
          <p:nvPr/>
        </p:nvSpPr>
        <p:spPr>
          <a:xfrm>
            <a:off x="510496" y="4683944"/>
            <a:ext cx="1374510" cy="1200329"/>
          </a:xfrm>
          <a:prstGeom prst="rect">
            <a:avLst/>
          </a:prstGeom>
          <a:noFill/>
        </p:spPr>
        <p:txBody>
          <a:bodyPr wrap="square" rtlCol="0">
            <a:spAutoFit/>
          </a:bodyPr>
          <a:lstStyle/>
          <a:p>
            <a:r>
              <a:rPr lang="en-US" dirty="0" smtClean="0"/>
              <a:t>Projects with non-trivial progress</a:t>
            </a:r>
            <a:endParaRPr lang="en-US"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4847" y="2286540"/>
            <a:ext cx="6586640" cy="1980660"/>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6795" y="4328004"/>
            <a:ext cx="6624966" cy="2044964"/>
          </a:xfrm>
          <a:prstGeom prst="rect">
            <a:avLst/>
          </a:prstGeom>
        </p:spPr>
      </p:pic>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632485495"/>
      </p:ext>
    </p:extLst>
  </p:cSld>
  <p:clrMapOvr>
    <a:masterClrMapping/>
  </p:clrMapOvr>
  <mc:AlternateContent xmlns:mc="http://schemas.openxmlformats.org/markup-compatibility/2006" xmlns:p14="http://schemas.microsoft.com/office/powerpoint/2010/main">
    <mc:Choice Requires="p14">
      <p:transition spd="slow" p14:dur="2000" advTm="55973"/>
    </mc:Choice>
    <mc:Fallback xmlns="">
      <p:transition spd="slow" advTm="55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Wrap-up</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Your software will no doubt be different</a:t>
            </a:r>
          </a:p>
          <a:p>
            <a:pPr lvl="1"/>
            <a:r>
              <a:rPr lang="en-US" dirty="0" smtClean="0"/>
              <a:t>Different requirements, technology stack, etc.</a:t>
            </a:r>
          </a:p>
          <a:p>
            <a:pPr lvl="1"/>
            <a:r>
              <a:rPr lang="en-US" dirty="0" smtClean="0"/>
              <a:t>But that’s not the point – this is a worked </a:t>
            </a:r>
            <a:r>
              <a:rPr lang="en-US" i="1" dirty="0" smtClean="0"/>
              <a:t>example</a:t>
            </a:r>
          </a:p>
          <a:p>
            <a:r>
              <a:rPr lang="en-US" dirty="0" smtClean="0"/>
              <a:t>Perfection impossible: Goal is to </a:t>
            </a:r>
            <a:r>
              <a:rPr lang="en-US" i="1" dirty="0" smtClean="0"/>
              <a:t>manage</a:t>
            </a:r>
            <a:r>
              <a:rPr lang="en-US" dirty="0" smtClean="0"/>
              <a:t> risk</a:t>
            </a:r>
          </a:p>
          <a:p>
            <a:pPr lvl="1"/>
            <a:r>
              <a:rPr lang="en-US" dirty="0" smtClean="0"/>
              <a:t>Id &amp; manage your risks (likelihood &amp; impact) throughout lifecycle</a:t>
            </a:r>
          </a:p>
          <a:p>
            <a:pPr lvl="1"/>
            <a:r>
              <a:rPr lang="en-US" dirty="0" smtClean="0"/>
              <a:t>Prevention (including hardening), detection, recovery</a:t>
            </a:r>
          </a:p>
          <a:p>
            <a:pPr lvl="1"/>
            <a:r>
              <a:rPr lang="en-US" dirty="0" smtClean="0"/>
              <a:t>3</a:t>
            </a:r>
            <a:r>
              <a:rPr lang="en-US" baseline="30000" dirty="0" smtClean="0"/>
              <a:t>rd</a:t>
            </a:r>
            <a:r>
              <a:rPr lang="en-US" dirty="0" smtClean="0"/>
              <a:t> party vulnerabilities can be rapidly detected &amp; acted on</a:t>
            </a:r>
          </a:p>
          <a:p>
            <a:r>
              <a:rPr lang="en-US" dirty="0" smtClean="0"/>
              <a:t>Gain agreement through an “assurance case”</a:t>
            </a:r>
          </a:p>
          <a:p>
            <a:pPr lvl="1"/>
            <a:r>
              <a:rPr lang="en-US" dirty="0" smtClean="0"/>
              <a:t>So all understand what is/will be done (incl. limitations)</a:t>
            </a:r>
          </a:p>
          <a:p>
            <a:pPr lvl="1"/>
            <a:r>
              <a:rPr lang="en-US" dirty="0" smtClean="0"/>
              <a:t>More/different always possible; agreement on “enough”</a:t>
            </a:r>
          </a:p>
          <a:p>
            <a:r>
              <a:rPr lang="en-US" dirty="0" smtClean="0"/>
              <a:t>For more information on developing secure software, see “Secure </a:t>
            </a:r>
            <a:r>
              <a:rPr lang="en-US" dirty="0"/>
              <a:t>Programming </a:t>
            </a:r>
            <a:r>
              <a:rPr lang="en-US" dirty="0" smtClean="0"/>
              <a:t>HOWTO”</a:t>
            </a:r>
          </a:p>
          <a:p>
            <a:pPr lvl="1"/>
            <a:r>
              <a:rPr lang="en-US" dirty="0" smtClean="0">
                <a:hlinkClick r:id="rId4"/>
              </a:rPr>
              <a:t>https</a:t>
            </a:r>
            <a:r>
              <a:rPr lang="en-US" dirty="0">
                <a:hlinkClick r:id="rId4"/>
              </a:rPr>
              <a:t>://</a:t>
            </a:r>
            <a:r>
              <a:rPr lang="en-US" dirty="0" smtClean="0">
                <a:hlinkClick r:id="rId4"/>
              </a:rPr>
              <a:t>www.dwheeler.com/secure-programs</a:t>
            </a:r>
            <a:endParaRPr lang="en-US" dirty="0" smtClean="0"/>
          </a:p>
          <a:p>
            <a:r>
              <a:rPr lang="en-US" dirty="0" smtClean="0"/>
              <a:t>It’s </a:t>
            </a:r>
            <a:r>
              <a:rPr lang="en-US" i="1" dirty="0" smtClean="0"/>
              <a:t>practical</a:t>
            </a:r>
            <a:r>
              <a:rPr lang="en-US" dirty="0" smtClean="0"/>
              <a:t> to make software “adequately secure”</a:t>
            </a:r>
          </a:p>
          <a:p>
            <a:pPr lvl="1"/>
            <a:r>
              <a:rPr lang="en-US" dirty="0" smtClean="0"/>
              <a:t>But must plan for it. Plan for it &amp; do it!</a:t>
            </a:r>
          </a:p>
        </p:txBody>
      </p:sp>
      <p:sp>
        <p:nvSpPr>
          <p:cNvPr id="4" name="Slide Number Placeholder 3"/>
          <p:cNvSpPr>
            <a:spLocks noGrp="1"/>
          </p:cNvSpPr>
          <p:nvPr>
            <p:ph type="sldNum" sz="quarter" idx="12"/>
          </p:nvPr>
        </p:nvSpPr>
        <p:spPr/>
        <p:txBody>
          <a:bodyPr/>
          <a:lstStyle/>
          <a:p>
            <a:fld id="{074AEAE9-3A27-40E1-8080-B19AA818B55A}" type="slidenum">
              <a:rPr lang="en-US" smtClean="0"/>
              <a:t>18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409614865"/>
      </p:ext>
    </p:extLst>
  </p:cSld>
  <p:clrMapOvr>
    <a:masterClrMapping/>
  </p:clrMapOvr>
  <mc:AlternateContent xmlns:mc="http://schemas.openxmlformats.org/markup-compatibility/2006" xmlns:p14="http://schemas.microsoft.com/office/powerpoint/2010/main">
    <mc:Choice Requires="p14">
      <p:transition spd="slow" p14:dur="2000" advTm="236399"/>
    </mc:Choice>
    <mc:Fallback xmlns="">
      <p:transition spd="slow" advTm="236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&amp; credits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Slides &amp; narration released under the Creative Commons Attribution </a:t>
            </a:r>
            <a:r>
              <a:rPr lang="en-US" sz="2400" dirty="0"/>
              <a:t>3.0 </a:t>
            </a:r>
            <a:r>
              <a:rPr lang="en-US" sz="2400" dirty="0" err="1"/>
              <a:t>Unported</a:t>
            </a:r>
            <a:r>
              <a:rPr lang="en-US" sz="2400" dirty="0"/>
              <a:t> </a:t>
            </a:r>
            <a:r>
              <a:rPr lang="en-US" sz="2400" dirty="0" smtClean="0"/>
              <a:t>or later (CC-BY-3.0</a:t>
            </a:r>
            <a:r>
              <a:rPr lang="en-US" sz="2400" dirty="0"/>
              <a:t>+) license </a:t>
            </a:r>
            <a:r>
              <a:rPr lang="en-US" sz="2400" dirty="0">
                <a:hlinkClick r:id="rId2"/>
              </a:rPr>
              <a:t>https://creativecommons.org/licenses/by/3.0</a:t>
            </a:r>
            <a:r>
              <a:rPr lang="en-US" sz="2400" dirty="0" smtClean="0">
                <a:hlinkClick r:id="rId2"/>
              </a:rPr>
              <a:t>/</a:t>
            </a:r>
            <a:r>
              <a:rPr lang="en-US" sz="2400" dirty="0" smtClean="0"/>
              <a:t> </a:t>
            </a:r>
            <a:endParaRPr lang="en-US" sz="2400" dirty="0"/>
          </a:p>
          <a:p>
            <a:r>
              <a:rPr lang="en-US" sz="2400" dirty="0"/>
              <a:t>Music “Cycles” from </a:t>
            </a:r>
            <a:r>
              <a:rPr lang="en-US" sz="2400" dirty="0" err="1"/>
              <a:t>Audionautix</a:t>
            </a:r>
            <a:r>
              <a:rPr lang="en-US" sz="2400" dirty="0"/>
              <a:t> (Jason Shaw), CC-BY-3.0 </a:t>
            </a:r>
            <a:r>
              <a:rPr lang="en-US" sz="2400" dirty="0" err="1"/>
              <a:t>Unported</a:t>
            </a:r>
            <a:r>
              <a:rPr lang="en-US" sz="2400" dirty="0"/>
              <a:t>, </a:t>
            </a:r>
            <a:r>
              <a:rPr lang="en-US" sz="2400" dirty="0">
                <a:hlinkClick r:id="rId3"/>
              </a:rPr>
              <a:t>http://</a:t>
            </a:r>
            <a:r>
              <a:rPr lang="en-US" sz="2400" dirty="0" smtClean="0">
                <a:hlinkClick r:id="rId3"/>
              </a:rPr>
              <a:t>audionautix.com</a:t>
            </a:r>
            <a:endParaRPr lang="en-US" sz="2400" dirty="0" smtClean="0"/>
          </a:p>
          <a:p>
            <a:r>
              <a:rPr lang="en-US" sz="2400" dirty="0" smtClean="0"/>
              <a:t>Image </a:t>
            </a:r>
            <a:r>
              <a:rPr lang="en-US" sz="2400" dirty="0"/>
              <a:t>“Wizard Silhouette” by GDJ, created 2016-01-03.  </a:t>
            </a:r>
            <a:r>
              <a:rPr lang="en-US" sz="2400" dirty="0" smtClean="0"/>
              <a:t>released </a:t>
            </a:r>
            <a:r>
              <a:rPr lang="en-US" sz="2400" dirty="0"/>
              <a:t>to public domain under CC0. </a:t>
            </a:r>
            <a:r>
              <a:rPr lang="en-US" sz="2400" dirty="0" smtClean="0"/>
              <a:t>See: </a:t>
            </a:r>
            <a:r>
              <a:rPr lang="en-US" sz="2400" dirty="0" smtClean="0">
                <a:hlinkClick r:id="rId4"/>
              </a:rPr>
              <a:t>https</a:t>
            </a:r>
            <a:r>
              <a:rPr lang="en-US" sz="2400" dirty="0">
                <a:hlinkClick r:id="rId4"/>
              </a:rPr>
              <a:t>://</a:t>
            </a:r>
            <a:r>
              <a:rPr lang="en-US" sz="2400" dirty="0" smtClean="0">
                <a:hlinkClick r:id="rId4"/>
              </a:rPr>
              <a:t>openclipart.org/detail/235806/wizard-silhouette</a:t>
            </a:r>
            <a:endParaRPr lang="en-US" sz="2400" dirty="0" smtClean="0"/>
          </a:p>
          <a:p>
            <a:r>
              <a:rPr lang="en-US" sz="2400" dirty="0" smtClean="0"/>
              <a:t>Thanks to the Linux Foundation’s Core Infrastructure Initiative (CII) for supporting the development of the “</a:t>
            </a:r>
            <a:r>
              <a:rPr lang="en-US" sz="2400" dirty="0" err="1" smtClean="0"/>
              <a:t>BadgeApp</a:t>
            </a:r>
            <a:r>
              <a:rPr lang="en-US" sz="2400" dirty="0" smtClean="0"/>
              <a:t>” (including its assurance case)</a:t>
            </a:r>
          </a:p>
          <a:p>
            <a:r>
              <a:rPr lang="en-US" sz="2400" dirty="0" smtClean="0"/>
              <a:t>Assurance case details at </a:t>
            </a:r>
            <a:r>
              <a:rPr lang="en-US" sz="2400" dirty="0" smtClean="0">
                <a:hlinkClick r:id="rId5"/>
              </a:rPr>
              <a:t>https</a:t>
            </a:r>
            <a:r>
              <a:rPr lang="en-US" sz="2400" dirty="0">
                <a:hlinkClick r:id="rId5"/>
              </a:rPr>
              <a:t>://</a:t>
            </a:r>
            <a:r>
              <a:rPr lang="en-US" sz="2400" dirty="0" smtClean="0">
                <a:hlinkClick r:id="rId5"/>
              </a:rPr>
              <a:t>github.com/coreinfrastructure/best-practices-badge/blob/master/doc/security.md</a:t>
            </a:r>
            <a:endParaRPr lang="en-US" sz="24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074AEAE9-3A27-40E1-8080-B19AA818B55A}" type="slidenum">
              <a:rPr lang="en-US" smtClean="0"/>
              <a:t>19</a:t>
            </a:fld>
            <a:endParaRPr lang="en-US"/>
          </a:p>
        </p:txBody>
      </p:sp>
    </p:spTree>
    <p:extLst>
      <p:ext uri="{BB962C8B-B14F-4D97-AF65-F5344CB8AC3E}">
        <p14:creationId xmlns:p14="http://schemas.microsoft.com/office/powerpoint/2010/main" val="1194709706"/>
      </p:ext>
    </p:extLst>
  </p:cSld>
  <p:clrMapOvr>
    <a:masterClrMapping/>
  </p:clrMapOvr>
  <mc:AlternateContent xmlns:mc="http://schemas.openxmlformats.org/markup-compatibility/2006" xmlns:p14="http://schemas.microsoft.com/office/powerpoint/2010/main">
    <mc:Choice Requires="p14">
      <p:transition spd="slow" p14:dur="2000" advTm="5661"/>
    </mc:Choice>
    <mc:Fallback xmlns="">
      <p:transition spd="slow" advTm="5661"/>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a:t>
            </a:r>
            <a:endParaRPr lang="en-US" dirty="0"/>
          </a:p>
        </p:txBody>
      </p:sp>
      <p:sp>
        <p:nvSpPr>
          <p:cNvPr id="3" name="Content Placeholder 2"/>
          <p:cNvSpPr>
            <a:spLocks noGrp="1"/>
          </p:cNvSpPr>
          <p:nvPr>
            <p:ph idx="1"/>
          </p:nvPr>
        </p:nvSpPr>
        <p:spPr/>
        <p:txBody>
          <a:bodyPr/>
          <a:lstStyle/>
          <a:p>
            <a:r>
              <a:rPr lang="en-US" dirty="0" smtClean="0"/>
              <a:t>Computer systems everywhere are under attack</a:t>
            </a:r>
          </a:p>
          <a:p>
            <a:r>
              <a:rPr lang="en-US" dirty="0" smtClean="0"/>
              <a:t>If </a:t>
            </a:r>
            <a:r>
              <a:rPr lang="en-US" dirty="0"/>
              <a:t>you develop software, must make it secure</a:t>
            </a:r>
          </a:p>
          <a:p>
            <a:r>
              <a:rPr lang="en-US" dirty="0"/>
              <a:t>How</a:t>
            </a:r>
            <a:r>
              <a:rPr lang="en-US" dirty="0" smtClean="0"/>
              <a:t>?  What does that </a:t>
            </a:r>
            <a:r>
              <a:rPr lang="en-US" i="1" dirty="0" smtClean="0"/>
              <a:t>mean</a:t>
            </a:r>
            <a:r>
              <a:rPr lang="en-US" dirty="0" smtClean="0"/>
              <a:t>?</a:t>
            </a:r>
            <a:endParaRPr lang="en-US" dirty="0"/>
          </a:p>
        </p:txBody>
      </p:sp>
      <p:sp>
        <p:nvSpPr>
          <p:cNvPr id="4" name="Slide Number Placeholder 3"/>
          <p:cNvSpPr>
            <a:spLocks noGrp="1"/>
          </p:cNvSpPr>
          <p:nvPr>
            <p:ph type="sldNum" sz="quarter" idx="12"/>
          </p:nvPr>
        </p:nvSpPr>
        <p:spPr/>
        <p:txBody>
          <a:bodyPr/>
          <a:lstStyle/>
          <a:p>
            <a:fld id="{074AEAE9-3A27-40E1-8080-B19AA818B55A}" type="slidenum">
              <a:rPr lang="en-US" smtClean="0"/>
              <a:t>2</a:t>
            </a:fld>
            <a:endParaRPr lang="en-US"/>
          </a:p>
        </p:txBody>
      </p:sp>
      <p:sp>
        <p:nvSpPr>
          <p:cNvPr id="5" name="&quot;No&quot; Symbol 4"/>
          <p:cNvSpPr/>
          <p:nvPr/>
        </p:nvSpPr>
        <p:spPr>
          <a:xfrm>
            <a:off x="2438400" y="2838061"/>
            <a:ext cx="4419600" cy="3791339"/>
          </a:xfrm>
          <a:prstGeom prst="noSmoking">
            <a:avLst>
              <a:gd name="adj" fmla="val 817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0270" y="3124200"/>
            <a:ext cx="3658024" cy="3429000"/>
          </a:xfrm>
          <a:prstGeom prst="rect">
            <a:avLst/>
          </a:prstGeom>
        </p:spPr>
      </p:pic>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2720748841"/>
      </p:ext>
    </p:extLst>
  </p:cSld>
  <p:clrMapOvr>
    <a:masterClrMapping/>
  </p:clrMapOvr>
  <mc:AlternateContent xmlns:mc="http://schemas.openxmlformats.org/markup-compatibility/2006" xmlns:p14="http://schemas.microsoft.com/office/powerpoint/2010/main">
    <mc:Choice Requires="p14">
      <p:transition spd="slow" p14:dur="2000" advTm="70954"/>
    </mc:Choice>
    <mc:Fallback xmlns="">
      <p:transition spd="slow" advTm="7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1"/>
                </p:tgtEl>
              </p:cMediaNode>
            </p:audio>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goal of this presentation</a:t>
            </a:r>
            <a:endParaRPr lang="en-US" dirty="0"/>
          </a:p>
        </p:txBody>
      </p:sp>
      <p:sp>
        <p:nvSpPr>
          <p:cNvPr id="3" name="Content Placeholder 2"/>
          <p:cNvSpPr>
            <a:spLocks noGrp="1"/>
          </p:cNvSpPr>
          <p:nvPr>
            <p:ph idx="1"/>
          </p:nvPr>
        </p:nvSpPr>
        <p:spPr/>
        <p:txBody>
          <a:bodyPr>
            <a:normAutofit lnSpcReduction="10000"/>
          </a:bodyPr>
          <a:lstStyle/>
          <a:p>
            <a:r>
              <a:rPr lang="en-US" dirty="0" smtClean="0"/>
              <a:t>Provide </a:t>
            </a:r>
            <a:r>
              <a:rPr lang="en-US" i="1" dirty="0" smtClean="0"/>
              <a:t>real-world example</a:t>
            </a:r>
            <a:r>
              <a:rPr lang="en-US" dirty="0" smtClean="0"/>
              <a:t> of secure software*</a:t>
            </a:r>
          </a:p>
          <a:p>
            <a:pPr lvl="1"/>
            <a:r>
              <a:rPr lang="en-US" dirty="0" smtClean="0"/>
              <a:t>“</a:t>
            </a:r>
            <a:r>
              <a:rPr lang="en-US" dirty="0" err="1" smtClean="0"/>
              <a:t>BadgeApp</a:t>
            </a:r>
            <a:r>
              <a:rPr lang="en-US" dirty="0" smtClean="0"/>
              <a:t>” - implements the Linux Foundation (LF) Core Infrastructure Initiative (CII) Best Practices badge (I’m technical lead)</a:t>
            </a:r>
          </a:p>
          <a:p>
            <a:pPr lvl="1"/>
            <a:r>
              <a:rPr lang="en-US" dirty="0" smtClean="0"/>
              <a:t>Specifically we’ll review its “assurance case” (“why we think it’s adequately secure”)</a:t>
            </a:r>
          </a:p>
          <a:p>
            <a:r>
              <a:rPr lang="en-US" dirty="0" smtClean="0"/>
              <a:t>Example should help you create secure software</a:t>
            </a:r>
          </a:p>
          <a:p>
            <a:pPr lvl="1"/>
            <a:r>
              <a:rPr lang="en-US" dirty="0" smtClean="0"/>
              <a:t>Learn from it, so you can do things differently</a:t>
            </a:r>
          </a:p>
          <a:p>
            <a:pPr lvl="1"/>
            <a:r>
              <a:rPr lang="en-US" dirty="0"/>
              <a:t>No endorsement of technology or </a:t>
            </a:r>
            <a:r>
              <a:rPr lang="en-US" dirty="0" smtClean="0"/>
              <a:t>organization</a:t>
            </a:r>
          </a:p>
          <a:p>
            <a:r>
              <a:rPr lang="en-US" dirty="0" smtClean="0"/>
              <a:t>It’s </a:t>
            </a:r>
            <a:r>
              <a:rPr lang="en-US" i="1" dirty="0" smtClean="0"/>
              <a:t>practical</a:t>
            </a:r>
            <a:r>
              <a:rPr lang="en-US" dirty="0" smtClean="0"/>
              <a:t> to create secure software (not $∞)!</a:t>
            </a:r>
          </a:p>
          <a:p>
            <a:pPr lvl="1"/>
            <a:r>
              <a:rPr lang="en-US" dirty="0"/>
              <a:t>Secure software often doesn’t really cost </a:t>
            </a:r>
            <a:r>
              <a:rPr lang="en-US" dirty="0" smtClean="0"/>
              <a:t>noticeably </a:t>
            </a:r>
            <a:r>
              <a:rPr lang="en-US" dirty="0"/>
              <a:t>more if you </a:t>
            </a:r>
            <a:r>
              <a:rPr lang="en-US" i="1" dirty="0"/>
              <a:t>plan </a:t>
            </a:r>
            <a:r>
              <a:rPr lang="en-US" i="1" dirty="0" smtClean="0"/>
              <a:t>ahead</a:t>
            </a:r>
            <a:endParaRPr lang="en-US" dirty="0"/>
          </a:p>
        </p:txBody>
      </p:sp>
      <p:sp>
        <p:nvSpPr>
          <p:cNvPr id="4" name="Slide Number Placeholder 3"/>
          <p:cNvSpPr>
            <a:spLocks noGrp="1"/>
          </p:cNvSpPr>
          <p:nvPr>
            <p:ph type="sldNum" sz="quarter" idx="12"/>
          </p:nvPr>
        </p:nvSpPr>
        <p:spPr/>
        <p:txBody>
          <a:bodyPr/>
          <a:lstStyle/>
          <a:p>
            <a:fld id="{074AEAE9-3A27-40E1-8080-B19AA818B55A}" type="slidenum">
              <a:rPr lang="en-US" smtClean="0"/>
              <a:t>3</a:t>
            </a:fld>
            <a:endParaRPr lang="en-US"/>
          </a:p>
        </p:txBody>
      </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
        <p:nvSpPr>
          <p:cNvPr id="9" name="TextBox 8"/>
          <p:cNvSpPr txBox="1"/>
          <p:nvPr/>
        </p:nvSpPr>
        <p:spPr>
          <a:xfrm>
            <a:off x="990600" y="6317734"/>
            <a:ext cx="7224798" cy="369332"/>
          </a:xfrm>
          <a:prstGeom prst="rect">
            <a:avLst/>
          </a:prstGeom>
          <a:noFill/>
        </p:spPr>
        <p:txBody>
          <a:bodyPr wrap="none" rtlCol="0">
            <a:spAutoFit/>
          </a:bodyPr>
          <a:lstStyle/>
          <a:p>
            <a:r>
              <a:rPr lang="en-US" dirty="0" smtClean="0"/>
              <a:t>* Another oft-used term is to provide “software assurance” of the software</a:t>
            </a:r>
            <a:endParaRPr lang="en-US" dirty="0"/>
          </a:p>
        </p:txBody>
      </p:sp>
    </p:spTree>
    <p:custDataLst>
      <p:tags r:id="rId1"/>
    </p:custDataLst>
    <p:extLst>
      <p:ext uri="{BB962C8B-B14F-4D97-AF65-F5344CB8AC3E}">
        <p14:creationId xmlns:p14="http://schemas.microsoft.com/office/powerpoint/2010/main" val="1801403217"/>
      </p:ext>
    </p:extLst>
  </p:cSld>
  <p:clrMapOvr>
    <a:masterClrMapping/>
  </p:clrMapOvr>
  <mc:AlternateContent xmlns:mc="http://schemas.openxmlformats.org/markup-compatibility/2006" xmlns:p14="http://schemas.microsoft.com/office/powerpoint/2010/main">
    <mc:Choice Requires="p14">
      <p:transition spd="slow" p14:dur="2000" advTm="97421"/>
    </mc:Choice>
    <mc:Fallback xmlns="">
      <p:transition spd="slow" advTm="97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
                </p:tgtEl>
              </p:cMediaNode>
            </p:audio>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What’s </a:t>
            </a:r>
            <a:r>
              <a:rPr lang="en-US" dirty="0" err="1" smtClean="0"/>
              <a:t>BadgeApp</a:t>
            </a:r>
            <a:r>
              <a:rPr lang="en-US" dirty="0" smtClean="0"/>
              <a:t>?</a:t>
            </a:r>
            <a:endParaRPr lang="en-US" dirty="0"/>
          </a:p>
        </p:txBody>
      </p:sp>
      <p:sp>
        <p:nvSpPr>
          <p:cNvPr id="3" name="Content Placeholder 2"/>
          <p:cNvSpPr>
            <a:spLocks noGrp="1"/>
          </p:cNvSpPr>
          <p:nvPr>
            <p:ph idx="1"/>
          </p:nvPr>
        </p:nvSpPr>
        <p:spPr/>
        <p:txBody>
          <a:bodyPr>
            <a:normAutofit fontScale="92500"/>
          </a:bodyPr>
          <a:lstStyle/>
          <a:p>
            <a:r>
              <a:rPr lang="en-US" dirty="0" smtClean="0"/>
              <a:t>Simple web application</a:t>
            </a:r>
          </a:p>
          <a:p>
            <a:pPr lvl="1"/>
            <a:r>
              <a:rPr lang="en-US" dirty="0" smtClean="0"/>
              <a:t>Enables open source software (OSS) projects to fill in a form to show they meet certain criteria</a:t>
            </a:r>
          </a:p>
          <a:p>
            <a:pPr lvl="1"/>
            <a:r>
              <a:rPr lang="en-US" dirty="0" smtClean="0"/>
              <a:t>If the projects meet criteria, they get a badge</a:t>
            </a:r>
          </a:p>
          <a:p>
            <a:pPr lvl="1"/>
            <a:r>
              <a:rPr lang="en-US" dirty="0" err="1" smtClean="0"/>
              <a:t>BadgeApp</a:t>
            </a:r>
            <a:r>
              <a:rPr lang="en-US" dirty="0" smtClean="0"/>
              <a:t> project’s goal: Encourage </a:t>
            </a:r>
            <a:r>
              <a:rPr lang="en-US" dirty="0"/>
              <a:t>OSS projects to follow </a:t>
            </a:r>
            <a:r>
              <a:rPr lang="en-US" dirty="0" smtClean="0"/>
              <a:t>best practices (if you develop OSS, get a badge!)</a:t>
            </a:r>
            <a:endParaRPr lang="en-US" dirty="0"/>
          </a:p>
          <a:p>
            <a:pPr lvl="1"/>
            <a:r>
              <a:rPr lang="en-US" dirty="0" smtClean="0"/>
              <a:t>Web application fills in &amp; checks some data</a:t>
            </a:r>
            <a:endParaRPr lang="en-US" dirty="0"/>
          </a:p>
          <a:p>
            <a:pPr lvl="1"/>
            <a:r>
              <a:rPr lang="en-US" dirty="0" smtClean="0"/>
              <a:t>Written in Ruby on Rails &amp; JavaScript</a:t>
            </a:r>
          </a:p>
          <a:p>
            <a:pPr lvl="1"/>
            <a:r>
              <a:rPr lang="en-US" dirty="0" smtClean="0"/>
              <a:t>As of September 2017 (things always change)</a:t>
            </a:r>
          </a:p>
          <a:p>
            <a:r>
              <a:rPr lang="en-US" dirty="0" smtClean="0"/>
              <a:t>Run: https</a:t>
            </a:r>
            <a:r>
              <a:rPr lang="en-US" dirty="0"/>
              <a:t>://</a:t>
            </a:r>
            <a:r>
              <a:rPr lang="en-US" dirty="0" smtClean="0"/>
              <a:t>bestpractices.coreinfrastructure.org/</a:t>
            </a:r>
          </a:p>
          <a:p>
            <a:r>
              <a:rPr lang="en-US" dirty="0" smtClean="0"/>
              <a:t>Project site: https</a:t>
            </a:r>
            <a:r>
              <a:rPr lang="en-US" dirty="0"/>
              <a:t>://</a:t>
            </a:r>
            <a:r>
              <a:rPr lang="en-US" dirty="0" smtClean="0"/>
              <a:t>github.com/ </a:t>
            </a:r>
            <a:r>
              <a:rPr lang="en-US" dirty="0" err="1" smtClean="0"/>
              <a:t>coreinfrastructure</a:t>
            </a:r>
            <a:r>
              <a:rPr lang="en-US" dirty="0" smtClean="0"/>
              <a:t>/best-practices-badge</a:t>
            </a:r>
            <a:endParaRPr lang="en-US" dirty="0"/>
          </a:p>
        </p:txBody>
      </p:sp>
      <p:sp>
        <p:nvSpPr>
          <p:cNvPr id="4" name="Slide Number Placeholder 3"/>
          <p:cNvSpPr>
            <a:spLocks noGrp="1"/>
          </p:cNvSpPr>
          <p:nvPr>
            <p:ph type="sldNum" sz="quarter" idx="12"/>
          </p:nvPr>
        </p:nvSpPr>
        <p:spPr/>
        <p:txBody>
          <a:bodyPr/>
          <a:lstStyle/>
          <a:p>
            <a:fld id="{074AEAE9-3A27-40E1-8080-B19AA818B55A}" type="slidenum">
              <a:rPr lang="en-US" smtClean="0"/>
              <a:t>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264880196"/>
      </p:ext>
    </p:extLst>
  </p:cSld>
  <p:clrMapOvr>
    <a:masterClrMapping/>
  </p:clrMapOvr>
  <mc:AlternateContent xmlns:mc="http://schemas.openxmlformats.org/markup-compatibility/2006" xmlns:p14="http://schemas.microsoft.com/office/powerpoint/2010/main">
    <mc:Choice Requires="p14">
      <p:transition spd="slow" p14:dur="2000" advTm="89865"/>
    </mc:Choice>
    <mc:Fallback xmlns="">
      <p:transition spd="slow" advTm="89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Managing Risk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Perfection impossible; instead, </a:t>
            </a:r>
            <a:r>
              <a:rPr lang="en-US" i="1" dirty="0" smtClean="0"/>
              <a:t>manage risk</a:t>
            </a:r>
          </a:p>
          <a:p>
            <a:pPr lvl="1"/>
            <a:r>
              <a:rPr lang="en-US" dirty="0" smtClean="0"/>
              <a:t>Risk = probability &amp; impact of successful attack</a:t>
            </a:r>
          </a:p>
          <a:p>
            <a:pPr lvl="1"/>
            <a:r>
              <a:rPr lang="en-US" dirty="0" smtClean="0"/>
              <a:t>Identify risks, try to reduce/eliminate probability or impact</a:t>
            </a:r>
          </a:p>
          <a:p>
            <a:pPr lvl="1"/>
            <a:r>
              <a:rPr lang="en-US" dirty="0" smtClean="0"/>
              <a:t>Need to get agreement: “that is enough”</a:t>
            </a:r>
          </a:p>
          <a:p>
            <a:r>
              <a:rPr lang="en-US" dirty="0" smtClean="0"/>
              <a:t>Approach given in “assurance case”</a:t>
            </a:r>
          </a:p>
          <a:p>
            <a:pPr lvl="1"/>
            <a:r>
              <a:rPr lang="en-US" dirty="0"/>
              <a:t>“A structured set of arguments and a body of evidence showing that an information system satisfies specific claims with respect to a given quality attribute</a:t>
            </a:r>
            <a:r>
              <a:rPr lang="en-US" dirty="0" smtClean="0"/>
              <a:t>.”*</a:t>
            </a:r>
            <a:endParaRPr lang="en-US" dirty="0"/>
          </a:p>
          <a:p>
            <a:pPr lvl="1"/>
            <a:r>
              <a:rPr lang="en-US" dirty="0" smtClean="0"/>
              <a:t>Lets everyone understand what will be done</a:t>
            </a:r>
          </a:p>
          <a:p>
            <a:pPr lvl="1"/>
            <a:r>
              <a:rPr lang="en-US" dirty="0" smtClean="0"/>
              <a:t>Helps get agreement “that’s enough” &amp; also justify later</a:t>
            </a:r>
          </a:p>
          <a:p>
            <a:pPr lvl="1"/>
            <a:r>
              <a:rPr lang="en-US" dirty="0" smtClean="0"/>
              <a:t>“Claims, Arguments, &amp; Evidence” (CAE) notation</a:t>
            </a:r>
          </a:p>
          <a:p>
            <a:pPr lvl="1"/>
            <a:r>
              <a:rPr lang="en-US" dirty="0" smtClean="0"/>
              <a:t>Details in </a:t>
            </a:r>
            <a:r>
              <a:rPr lang="en-US" dirty="0" smtClean="0">
                <a:hlinkClick r:id="rId5"/>
              </a:rPr>
              <a:t>https</a:t>
            </a:r>
            <a:r>
              <a:rPr lang="en-US" dirty="0">
                <a:hlinkClick r:id="rId5"/>
              </a:rPr>
              <a:t>://</a:t>
            </a:r>
            <a:r>
              <a:rPr lang="en-US" dirty="0" smtClean="0">
                <a:hlinkClick r:id="rId5"/>
              </a:rPr>
              <a:t>github.com/coreinfrastructure/best-practices-badge/blob/master/doc/security.md</a:t>
            </a:r>
            <a:endParaRPr lang="en-US" dirty="0" smtClean="0"/>
          </a:p>
        </p:txBody>
      </p:sp>
      <p:sp>
        <p:nvSpPr>
          <p:cNvPr id="4" name="Slide Number Placeholder 3"/>
          <p:cNvSpPr>
            <a:spLocks noGrp="1"/>
          </p:cNvSpPr>
          <p:nvPr>
            <p:ph type="sldNum" sz="quarter" idx="12"/>
          </p:nvPr>
        </p:nvSpPr>
        <p:spPr/>
        <p:txBody>
          <a:bodyPr/>
          <a:lstStyle/>
          <a:p>
            <a:fld id="{074AEAE9-3A27-40E1-8080-B19AA818B55A}" type="slidenum">
              <a:rPr lang="en-US" smtClean="0"/>
              <a:t>5</a:t>
            </a:fld>
            <a:endParaRPr lang="en-US"/>
          </a:p>
        </p:txBody>
      </p:sp>
      <p:sp>
        <p:nvSpPr>
          <p:cNvPr id="5" name="TextBox 4"/>
          <p:cNvSpPr txBox="1"/>
          <p:nvPr/>
        </p:nvSpPr>
        <p:spPr>
          <a:xfrm>
            <a:off x="1447800" y="6354196"/>
            <a:ext cx="6454909" cy="276999"/>
          </a:xfrm>
          <a:prstGeom prst="rect">
            <a:avLst/>
          </a:prstGeom>
          <a:noFill/>
        </p:spPr>
        <p:txBody>
          <a:bodyPr wrap="none" rtlCol="0">
            <a:spAutoFit/>
          </a:bodyPr>
          <a:lstStyle/>
          <a:p>
            <a:r>
              <a:rPr lang="en-US" sz="1200" dirty="0"/>
              <a:t>* Glossary of Key Information Security </a:t>
            </a:r>
            <a:r>
              <a:rPr lang="en-US" sz="1200" dirty="0" smtClean="0"/>
              <a:t>Terms, National </a:t>
            </a:r>
            <a:r>
              <a:rPr lang="en-US" sz="1200" dirty="0"/>
              <a:t>Institute of Standards and </a:t>
            </a:r>
            <a:r>
              <a:rPr lang="en-US" sz="1200" dirty="0" smtClean="0"/>
              <a:t>Technology (NIST)</a:t>
            </a:r>
            <a:endParaRPr lang="en-US" sz="1200"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4112570769"/>
      </p:ext>
    </p:extLst>
  </p:cSld>
  <p:clrMapOvr>
    <a:masterClrMapping/>
  </p:clrMapOvr>
  <mc:AlternateContent xmlns:mc="http://schemas.openxmlformats.org/markup-compatibility/2006" xmlns:p14="http://schemas.microsoft.com/office/powerpoint/2010/main">
    <mc:Choice Requires="p14">
      <p:transition spd="slow" p14:dur="2000" advTm="143100"/>
    </mc:Choice>
    <mc:Fallback xmlns="">
      <p:transition spd="slow" advTm="14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key approaches in </a:t>
            </a:r>
            <a:r>
              <a:rPr lang="en-US" dirty="0" err="1" smtClean="0"/>
              <a:t>BadgeApp</a:t>
            </a:r>
            <a:r>
              <a:rPr lang="en-US" dirty="0" smtClean="0"/>
              <a:t> project</a:t>
            </a:r>
            <a:endParaRPr lang="en-US" dirty="0"/>
          </a:p>
        </p:txBody>
      </p:sp>
      <p:sp>
        <p:nvSpPr>
          <p:cNvPr id="3" name="Content Placeholder 2"/>
          <p:cNvSpPr>
            <a:spLocks noGrp="1"/>
          </p:cNvSpPr>
          <p:nvPr>
            <p:ph idx="1"/>
          </p:nvPr>
        </p:nvSpPr>
        <p:spPr/>
        <p:txBody>
          <a:bodyPr>
            <a:normAutofit fontScale="92500" lnSpcReduction="10000"/>
          </a:bodyPr>
          <a:lstStyle/>
          <a:p>
            <a:r>
              <a:rPr lang="en-US" dirty="0"/>
              <a:t>Defense-in-breadth </a:t>
            </a:r>
            <a:r>
              <a:rPr lang="en-US" dirty="0" smtClean="0"/>
              <a:t>across development processes (requirements…operations)</a:t>
            </a:r>
          </a:p>
          <a:p>
            <a:pPr lvl="1"/>
            <a:r>
              <a:rPr lang="en-US" dirty="0" smtClean="0"/>
              <a:t>Security is more effective &amp; less costly when built in</a:t>
            </a:r>
          </a:p>
          <a:p>
            <a:pPr lvl="1"/>
            <a:r>
              <a:rPr lang="en-US" dirty="0" smtClean="0"/>
              <a:t>Assurance case helps ensure security always considered</a:t>
            </a:r>
          </a:p>
          <a:p>
            <a:pPr lvl="1"/>
            <a:r>
              <a:rPr lang="en-US" dirty="0" smtClean="0"/>
              <a:t>We don’t use the waterfall model* (processes </a:t>
            </a:r>
            <a:r>
              <a:rPr lang="en-US" dirty="0"/>
              <a:t>≠ stages)</a:t>
            </a:r>
          </a:p>
          <a:p>
            <a:r>
              <a:rPr lang="en-US" dirty="0" smtClean="0"/>
              <a:t>Take </a:t>
            </a:r>
            <a:r>
              <a:rPr lang="en-US" i="1" dirty="0" smtClean="0"/>
              <a:t>variety</a:t>
            </a:r>
            <a:r>
              <a:rPr lang="en-US" dirty="0" smtClean="0"/>
              <a:t> of steps to reduce </a:t>
            </a:r>
            <a:r>
              <a:rPr lang="en-US" dirty="0"/>
              <a:t>the </a:t>
            </a:r>
            <a:r>
              <a:rPr lang="en-US" dirty="0" smtClean="0"/>
              <a:t>likelihood &amp; impact of vulnerabilities</a:t>
            </a:r>
          </a:p>
          <a:p>
            <a:pPr lvl="1"/>
            <a:r>
              <a:rPr lang="en-US" dirty="0" smtClean="0"/>
              <a:t>Variety of techniques, e.g., design, safer languages, multi-tool static analysis, large test coverage, hardening, origin analysis, operational monitoring, backups (recovery), etc.</a:t>
            </a:r>
          </a:p>
          <a:p>
            <a:pPr lvl="1"/>
            <a:r>
              <a:rPr lang="en-US" dirty="0" smtClean="0"/>
              <a:t>We reuse many components, but check first &amp; track them later (including updates &amp; vulnerability reports)</a:t>
            </a:r>
          </a:p>
          <a:p>
            <a:pPr lvl="1"/>
            <a:r>
              <a:rPr lang="en-US" dirty="0" smtClean="0"/>
              <a:t>We can confidently update production </a:t>
            </a:r>
            <a:r>
              <a:rPr lang="en-US" dirty="0"/>
              <a:t>in </a:t>
            </a:r>
            <a:r>
              <a:rPr lang="en-US" i="1" dirty="0" smtClean="0"/>
              <a:t>minutes</a:t>
            </a:r>
            <a:r>
              <a:rPr lang="en-US" dirty="0" smtClean="0"/>
              <a:t> if a component (including a library) is reported as vulnerable</a:t>
            </a:r>
          </a:p>
        </p:txBody>
      </p:sp>
      <p:sp>
        <p:nvSpPr>
          <p:cNvPr id="4" name="Slide Number Placeholder 3"/>
          <p:cNvSpPr>
            <a:spLocks noGrp="1"/>
          </p:cNvSpPr>
          <p:nvPr>
            <p:ph type="sldNum" sz="quarter" idx="12"/>
          </p:nvPr>
        </p:nvSpPr>
        <p:spPr/>
        <p:txBody>
          <a:bodyPr/>
          <a:lstStyle/>
          <a:p>
            <a:fld id="{074AEAE9-3A27-40E1-8080-B19AA818B55A}" type="slidenum">
              <a:rPr lang="en-US" smtClean="0"/>
              <a:t>6</a:t>
            </a:fld>
            <a:endParaRPr lang="en-US"/>
          </a:p>
        </p:txBody>
      </p:sp>
      <p:sp>
        <p:nvSpPr>
          <p:cNvPr id="5" name="TextBox 4"/>
          <p:cNvSpPr txBox="1"/>
          <p:nvPr/>
        </p:nvSpPr>
        <p:spPr>
          <a:xfrm>
            <a:off x="152400" y="6172200"/>
            <a:ext cx="8610600" cy="523220"/>
          </a:xfrm>
          <a:prstGeom prst="rect">
            <a:avLst/>
          </a:prstGeom>
          <a:noFill/>
        </p:spPr>
        <p:txBody>
          <a:bodyPr wrap="square" rtlCol="0">
            <a:spAutoFit/>
          </a:bodyPr>
          <a:lstStyle/>
          <a:p>
            <a:r>
              <a:rPr lang="en-US" sz="1400" dirty="0" smtClean="0"/>
              <a:t>* Winston W. Royce is often blamed for the waterfall model, but while he did describe it, he specifically said that it is “risky </a:t>
            </a:r>
            <a:r>
              <a:rPr lang="en-US" sz="1400" dirty="0"/>
              <a:t>and invites failure” in his paper </a:t>
            </a:r>
            <a:r>
              <a:rPr lang="en-US" sz="1400" dirty="0" smtClean="0"/>
              <a:t>“Managing </a:t>
            </a:r>
            <a:r>
              <a:rPr lang="en-US" sz="1400" dirty="0"/>
              <a:t>the Development of Large Software </a:t>
            </a:r>
            <a:r>
              <a:rPr lang="en-US" sz="1400" dirty="0" smtClean="0"/>
              <a:t>Systems”.</a:t>
            </a:r>
            <a:endParaRPr lang="en-US" sz="1400"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4010170368"/>
      </p:ext>
    </p:extLst>
  </p:cSld>
  <p:clrMapOvr>
    <a:masterClrMapping/>
  </p:clrMapOvr>
  <mc:AlternateContent xmlns:mc="http://schemas.openxmlformats.org/markup-compatibility/2006" xmlns:p14="http://schemas.microsoft.com/office/powerpoint/2010/main">
    <mc:Choice Requires="p14">
      <p:transition spd="slow" p14:dur="2000" advTm="162386"/>
    </mc:Choice>
    <mc:Fallback xmlns="">
      <p:transition spd="slow" advTm="162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6879642" y="2421027"/>
            <a:ext cx="1462019" cy="792165"/>
          </a:xfrm>
          <a:custGeom>
            <a:avLst/>
            <a:gdLst/>
            <a:ahLst/>
            <a:cxnLst/>
            <a:rect l="0" t="0" r="r" b="b"/>
            <a:pathLst>
              <a:path w="3558" h="2034">
                <a:moveTo>
                  <a:pt x="338" y="0"/>
                </a:moveTo>
                <a:cubicBezTo>
                  <a:pt x="169" y="0"/>
                  <a:pt x="0" y="169"/>
                  <a:pt x="0" y="338"/>
                </a:cubicBezTo>
                <a:lnTo>
                  <a:pt x="0" y="1694"/>
                </a:lnTo>
                <a:cubicBezTo>
                  <a:pt x="0" y="1863"/>
                  <a:pt x="169" y="2033"/>
                  <a:pt x="338" y="2033"/>
                </a:cubicBezTo>
                <a:lnTo>
                  <a:pt x="3218" y="2033"/>
                </a:lnTo>
                <a:cubicBezTo>
                  <a:pt x="3387" y="2033"/>
                  <a:pt x="3557" y="1863"/>
                  <a:pt x="3557" y="1694"/>
                </a:cubicBezTo>
                <a:lnTo>
                  <a:pt x="3557" y="338"/>
                </a:lnTo>
                <a:cubicBezTo>
                  <a:pt x="3557" y="169"/>
                  <a:pt x="3387" y="0"/>
                  <a:pt x="3218" y="0"/>
                </a:cubicBezTo>
                <a:lnTo>
                  <a:pt x="33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Assets &amp; threat actors identified &amp; addressed</a:t>
            </a:r>
            <a:endParaRPr lang="en-US" sz="2000" spc="-1">
              <a:solidFill>
                <a:srgbClr val="000000"/>
              </a:solidFill>
              <a:uFill>
                <a:solidFill>
                  <a:srgbClr val="FFFFFF"/>
                </a:solidFill>
              </a:uFill>
              <a:latin typeface="Arial"/>
            </a:endParaRPr>
          </a:p>
        </p:txBody>
      </p:sp>
      <p:sp>
        <p:nvSpPr>
          <p:cNvPr id="44" name="CustomShape 2"/>
          <p:cNvSpPr/>
          <p:nvPr/>
        </p:nvSpPr>
        <p:spPr>
          <a:xfrm>
            <a:off x="2415878" y="533400"/>
            <a:ext cx="3707263" cy="742654"/>
          </a:xfrm>
          <a:prstGeom prst="ellipse">
            <a:avLst/>
          </a:prstGeom>
          <a:solidFill>
            <a:srgbClr val="AECF00"/>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600" spc="-1" dirty="0">
                <a:solidFill>
                  <a:srgbClr val="000000"/>
                </a:solidFill>
                <a:uFill>
                  <a:solidFill>
                    <a:srgbClr val="FFFFFF"/>
                  </a:solidFill>
                </a:uFill>
                <a:latin typeface="Arial"/>
              </a:rPr>
              <a:t>System is adequately secure against moderate threats</a:t>
            </a:r>
            <a:endParaRPr lang="en-US" sz="2000" spc="-1" dirty="0">
              <a:solidFill>
                <a:srgbClr val="000000"/>
              </a:solidFill>
              <a:uFill>
                <a:solidFill>
                  <a:srgbClr val="FFFFFF"/>
                </a:solidFill>
              </a:uFill>
              <a:latin typeface="Arial"/>
            </a:endParaRPr>
          </a:p>
        </p:txBody>
      </p:sp>
      <p:cxnSp>
        <p:nvCxnSpPr>
          <p:cNvPr id="45" name="Line 3"/>
          <p:cNvCxnSpPr>
            <a:endCxn id="44" idx="3"/>
          </p:cNvCxnSpPr>
          <p:nvPr/>
        </p:nvCxnSpPr>
        <p:spPr>
          <a:xfrm flipV="1">
            <a:off x="2415467" y="1167286"/>
            <a:ext cx="543530" cy="164905"/>
          </a:xfrm>
          <a:prstGeom prst="straightConnector1">
            <a:avLst/>
          </a:prstGeom>
          <a:ln>
            <a:solidFill>
              <a:srgbClr val="000000"/>
            </a:solidFill>
            <a:tailEnd type="triangle" w="med" len="med"/>
          </a:ln>
        </p:spPr>
      </p:cxnSp>
      <p:cxnSp>
        <p:nvCxnSpPr>
          <p:cNvPr id="46" name="Line 4"/>
          <p:cNvCxnSpPr>
            <a:endCxn id="44" idx="5"/>
          </p:cNvCxnSpPr>
          <p:nvPr/>
        </p:nvCxnSpPr>
        <p:spPr>
          <a:xfrm flipH="1" flipV="1">
            <a:off x="5580434" y="1167286"/>
            <a:ext cx="1079247" cy="214415"/>
          </a:xfrm>
          <a:prstGeom prst="straightConnector1">
            <a:avLst/>
          </a:prstGeom>
          <a:ln>
            <a:solidFill>
              <a:srgbClr val="000000"/>
            </a:solidFill>
            <a:tailEnd type="triangle" w="med" len="med"/>
          </a:ln>
        </p:spPr>
      </p:cxnSp>
      <p:sp>
        <p:nvSpPr>
          <p:cNvPr id="47" name="CustomShape 5"/>
          <p:cNvSpPr/>
          <p:nvPr/>
        </p:nvSpPr>
        <p:spPr>
          <a:xfrm>
            <a:off x="613845" y="2350465"/>
            <a:ext cx="1409804" cy="396082"/>
          </a:xfrm>
          <a:custGeom>
            <a:avLst/>
            <a:gdLst/>
            <a:ahLst/>
            <a:cxnLst/>
            <a:rect l="0" t="0" r="r" b="b"/>
            <a:pathLst>
              <a:path w="3431" h="1018">
                <a:moveTo>
                  <a:pt x="169" y="0"/>
                </a:moveTo>
                <a:cubicBezTo>
                  <a:pt x="84" y="0"/>
                  <a:pt x="0" y="84"/>
                  <a:pt x="0" y="169"/>
                </a:cubicBezTo>
                <a:lnTo>
                  <a:pt x="0" y="847"/>
                </a:lnTo>
                <a:cubicBezTo>
                  <a:pt x="0" y="932"/>
                  <a:pt x="84" y="1017"/>
                  <a:pt x="169" y="1017"/>
                </a:cubicBezTo>
                <a:lnTo>
                  <a:pt x="3260" y="1017"/>
                </a:lnTo>
                <a:cubicBezTo>
                  <a:pt x="3345" y="1017"/>
                  <a:pt x="3430" y="932"/>
                  <a:pt x="3430" y="847"/>
                </a:cubicBezTo>
                <a:lnTo>
                  <a:pt x="3430" y="169"/>
                </a:lnTo>
                <a:cubicBezTo>
                  <a:pt x="3430" y="84"/>
                  <a:pt x="3345" y="0"/>
                  <a:pt x="3260" y="0"/>
                </a:cubicBezTo>
                <a:lnTo>
                  <a:pt x="169"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Confidentiality</a:t>
            </a:r>
            <a:endParaRPr lang="en-US" sz="2000" spc="-1">
              <a:solidFill>
                <a:srgbClr val="000000"/>
              </a:solidFill>
              <a:uFill>
                <a:solidFill>
                  <a:srgbClr val="FFFFFF"/>
                </a:solidFill>
              </a:uFill>
              <a:latin typeface="Arial"/>
            </a:endParaRPr>
          </a:p>
        </p:txBody>
      </p:sp>
      <p:sp>
        <p:nvSpPr>
          <p:cNvPr id="48" name="CustomShape 6"/>
          <p:cNvSpPr/>
          <p:nvPr/>
        </p:nvSpPr>
        <p:spPr>
          <a:xfrm>
            <a:off x="3590098" y="2371517"/>
            <a:ext cx="1409804" cy="396082"/>
          </a:xfrm>
          <a:custGeom>
            <a:avLst/>
            <a:gdLst/>
            <a:ahLst/>
            <a:cxnLst/>
            <a:rect l="0" t="0" r="r" b="b"/>
            <a:pathLst>
              <a:path w="3431" h="1018">
                <a:moveTo>
                  <a:pt x="169" y="0"/>
                </a:moveTo>
                <a:cubicBezTo>
                  <a:pt x="84" y="0"/>
                  <a:pt x="0" y="84"/>
                  <a:pt x="0" y="169"/>
                </a:cubicBezTo>
                <a:lnTo>
                  <a:pt x="0" y="847"/>
                </a:lnTo>
                <a:cubicBezTo>
                  <a:pt x="0" y="932"/>
                  <a:pt x="84" y="1017"/>
                  <a:pt x="169" y="1017"/>
                </a:cubicBezTo>
                <a:lnTo>
                  <a:pt x="3260" y="1017"/>
                </a:lnTo>
                <a:cubicBezTo>
                  <a:pt x="3345" y="1017"/>
                  <a:pt x="3430" y="932"/>
                  <a:pt x="3430" y="847"/>
                </a:cubicBezTo>
                <a:lnTo>
                  <a:pt x="3430" y="169"/>
                </a:lnTo>
                <a:cubicBezTo>
                  <a:pt x="3430" y="84"/>
                  <a:pt x="3345" y="0"/>
                  <a:pt x="3260" y="0"/>
                </a:cubicBezTo>
                <a:lnTo>
                  <a:pt x="169"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Integrity</a:t>
            </a:r>
            <a:endParaRPr lang="en-US" sz="2000" spc="-1" dirty="0">
              <a:solidFill>
                <a:srgbClr val="000000"/>
              </a:solidFill>
              <a:uFill>
                <a:solidFill>
                  <a:srgbClr val="FFFFFF"/>
                </a:solidFill>
              </a:uFill>
              <a:latin typeface="Arial"/>
            </a:endParaRPr>
          </a:p>
        </p:txBody>
      </p:sp>
      <p:sp>
        <p:nvSpPr>
          <p:cNvPr id="49" name="CustomShape 7"/>
          <p:cNvSpPr/>
          <p:nvPr/>
        </p:nvSpPr>
        <p:spPr>
          <a:xfrm>
            <a:off x="5260978" y="2371517"/>
            <a:ext cx="1409804" cy="396082"/>
          </a:xfrm>
          <a:custGeom>
            <a:avLst/>
            <a:gdLst/>
            <a:ahLst/>
            <a:cxnLst/>
            <a:rect l="0" t="0" r="r" b="b"/>
            <a:pathLst>
              <a:path w="3431" h="1018">
                <a:moveTo>
                  <a:pt x="169" y="0"/>
                </a:moveTo>
                <a:cubicBezTo>
                  <a:pt x="84" y="0"/>
                  <a:pt x="0" y="84"/>
                  <a:pt x="0" y="169"/>
                </a:cubicBezTo>
                <a:lnTo>
                  <a:pt x="0" y="847"/>
                </a:lnTo>
                <a:cubicBezTo>
                  <a:pt x="0" y="932"/>
                  <a:pt x="84" y="1017"/>
                  <a:pt x="169" y="1017"/>
                </a:cubicBezTo>
                <a:lnTo>
                  <a:pt x="3260" y="1017"/>
                </a:lnTo>
                <a:cubicBezTo>
                  <a:pt x="3345" y="1017"/>
                  <a:pt x="3430" y="932"/>
                  <a:pt x="3430" y="847"/>
                </a:cubicBezTo>
                <a:lnTo>
                  <a:pt x="3430" y="169"/>
                </a:lnTo>
                <a:cubicBezTo>
                  <a:pt x="3430" y="84"/>
                  <a:pt x="3345" y="0"/>
                  <a:pt x="3260" y="0"/>
                </a:cubicBezTo>
                <a:lnTo>
                  <a:pt x="169"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Availability</a:t>
            </a:r>
            <a:endParaRPr lang="en-US" sz="2000" spc="-1">
              <a:solidFill>
                <a:srgbClr val="000000"/>
              </a:solidFill>
              <a:uFill>
                <a:solidFill>
                  <a:srgbClr val="FFFFFF"/>
                </a:solidFill>
              </a:uFill>
              <a:latin typeface="Arial"/>
            </a:endParaRPr>
          </a:p>
        </p:txBody>
      </p:sp>
      <p:cxnSp>
        <p:nvCxnSpPr>
          <p:cNvPr id="50" name="Line 8"/>
          <p:cNvCxnSpPr>
            <a:stCxn id="47" idx="0"/>
          </p:cNvCxnSpPr>
          <p:nvPr/>
        </p:nvCxnSpPr>
        <p:spPr>
          <a:xfrm flipV="1">
            <a:off x="1318542" y="2074455"/>
            <a:ext cx="1097337" cy="276400"/>
          </a:xfrm>
          <a:prstGeom prst="straightConnector1">
            <a:avLst/>
          </a:prstGeom>
          <a:ln>
            <a:solidFill>
              <a:srgbClr val="000000"/>
            </a:solidFill>
            <a:tailEnd type="triangle" w="med" len="med"/>
          </a:ln>
        </p:spPr>
      </p:cxnSp>
      <p:cxnSp>
        <p:nvCxnSpPr>
          <p:cNvPr id="51" name="Line 9"/>
          <p:cNvCxnSpPr>
            <a:stCxn id="48" idx="0"/>
          </p:cNvCxnSpPr>
          <p:nvPr/>
        </p:nvCxnSpPr>
        <p:spPr>
          <a:xfrm flipH="1" flipV="1">
            <a:off x="2415467" y="2074455"/>
            <a:ext cx="1879739" cy="297452"/>
          </a:xfrm>
          <a:prstGeom prst="straightConnector1">
            <a:avLst/>
          </a:prstGeom>
          <a:ln>
            <a:solidFill>
              <a:srgbClr val="000000"/>
            </a:solidFill>
            <a:tailEnd type="triangle" w="med" len="med"/>
          </a:ln>
        </p:spPr>
      </p:cxnSp>
      <p:cxnSp>
        <p:nvCxnSpPr>
          <p:cNvPr id="52" name="Line 10"/>
          <p:cNvCxnSpPr>
            <a:stCxn id="49" idx="0"/>
          </p:cNvCxnSpPr>
          <p:nvPr/>
        </p:nvCxnSpPr>
        <p:spPr>
          <a:xfrm flipH="1" flipV="1">
            <a:off x="2415467" y="2074455"/>
            <a:ext cx="3550618" cy="297452"/>
          </a:xfrm>
          <a:prstGeom prst="straightConnector1">
            <a:avLst/>
          </a:prstGeom>
          <a:ln>
            <a:solidFill>
              <a:srgbClr val="000000"/>
            </a:solidFill>
            <a:tailEnd type="triangle" w="med" len="med"/>
          </a:ln>
        </p:spPr>
      </p:cxnSp>
      <p:sp>
        <p:nvSpPr>
          <p:cNvPr id="53" name="CustomShape 11"/>
          <p:cNvSpPr/>
          <p:nvPr/>
        </p:nvSpPr>
        <p:spPr>
          <a:xfrm>
            <a:off x="457200" y="2916130"/>
            <a:ext cx="1618664" cy="792165"/>
          </a:xfrm>
          <a:custGeom>
            <a:avLst/>
            <a:gdLst/>
            <a:ahLst/>
            <a:cxnLst/>
            <a:rect l="0" t="0" r="r" b="b"/>
            <a:pathLst>
              <a:path w="3939" h="2034">
                <a:moveTo>
                  <a:pt x="338" y="0"/>
                </a:moveTo>
                <a:cubicBezTo>
                  <a:pt x="169" y="0"/>
                  <a:pt x="0" y="169"/>
                  <a:pt x="0" y="338"/>
                </a:cubicBezTo>
                <a:lnTo>
                  <a:pt x="0" y="1694"/>
                </a:lnTo>
                <a:cubicBezTo>
                  <a:pt x="0" y="1863"/>
                  <a:pt x="169" y="2033"/>
                  <a:pt x="338" y="2033"/>
                </a:cubicBezTo>
                <a:lnTo>
                  <a:pt x="3599" y="2033"/>
                </a:lnTo>
                <a:cubicBezTo>
                  <a:pt x="3768" y="2033"/>
                  <a:pt x="3938" y="1863"/>
                  <a:pt x="3938" y="1694"/>
                </a:cubicBezTo>
                <a:lnTo>
                  <a:pt x="3938" y="338"/>
                </a:lnTo>
                <a:cubicBezTo>
                  <a:pt x="3938" y="169"/>
                  <a:pt x="3768" y="0"/>
                  <a:pt x="3599" y="0"/>
                </a:cubicBezTo>
                <a:lnTo>
                  <a:pt x="33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Almost all data public (except passwords &amp; email addresses)</a:t>
            </a:r>
            <a:endParaRPr lang="en-US" sz="2000" spc="-1" dirty="0">
              <a:solidFill>
                <a:srgbClr val="000000"/>
              </a:solidFill>
              <a:uFill>
                <a:solidFill>
                  <a:srgbClr val="FFFFFF"/>
                </a:solidFill>
              </a:uFill>
              <a:latin typeface="Arial"/>
            </a:endParaRPr>
          </a:p>
        </p:txBody>
      </p:sp>
      <p:sp>
        <p:nvSpPr>
          <p:cNvPr id="54" name="CustomShape 12"/>
          <p:cNvSpPr/>
          <p:nvPr/>
        </p:nvSpPr>
        <p:spPr>
          <a:xfrm>
            <a:off x="2336939" y="2916130"/>
            <a:ext cx="1148729" cy="891184"/>
          </a:xfrm>
          <a:custGeom>
            <a:avLst/>
            <a:gdLst/>
            <a:ahLst/>
            <a:cxnLst/>
            <a:rect l="0" t="0" r="r" b="b"/>
            <a:pathLst>
              <a:path w="2796" h="2288">
                <a:moveTo>
                  <a:pt x="381" y="0"/>
                </a:moveTo>
                <a:cubicBezTo>
                  <a:pt x="190" y="0"/>
                  <a:pt x="0" y="190"/>
                  <a:pt x="0" y="381"/>
                </a:cubicBezTo>
                <a:lnTo>
                  <a:pt x="0" y="1905"/>
                </a:lnTo>
                <a:cubicBezTo>
                  <a:pt x="0" y="2096"/>
                  <a:pt x="190" y="2287"/>
                  <a:pt x="381" y="2287"/>
                </a:cubicBezTo>
                <a:lnTo>
                  <a:pt x="2413" y="2287"/>
                </a:lnTo>
                <a:cubicBezTo>
                  <a:pt x="2604" y="2287"/>
                  <a:pt x="2795" y="2096"/>
                  <a:pt x="2795" y="1905"/>
                </a:cubicBezTo>
                <a:lnTo>
                  <a:pt x="2795" y="381"/>
                </a:lnTo>
                <a:cubicBezTo>
                  <a:pt x="2795" y="190"/>
                  <a:pt x="2604" y="0"/>
                  <a:pt x="2413" y="0"/>
                </a:cubicBezTo>
                <a:lnTo>
                  <a:pt x="38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Non-public data is kept </a:t>
            </a:r>
            <a:r>
              <a:rPr lang="en-US" sz="1400" spc="-1" dirty="0" smtClean="0">
                <a:solidFill>
                  <a:srgbClr val="000000"/>
                </a:solidFill>
                <a:uFill>
                  <a:solidFill>
                    <a:srgbClr val="FFFFFF"/>
                  </a:solidFill>
                </a:uFill>
                <a:latin typeface="Arial"/>
              </a:rPr>
              <a:t>confidential</a:t>
            </a:r>
            <a:endParaRPr lang="en-US" sz="2000" spc="-1" dirty="0">
              <a:solidFill>
                <a:srgbClr val="000000"/>
              </a:solidFill>
              <a:uFill>
                <a:solidFill>
                  <a:srgbClr val="FFFFFF"/>
                </a:solidFill>
              </a:uFill>
              <a:latin typeface="Arial"/>
            </a:endParaRPr>
          </a:p>
        </p:txBody>
      </p:sp>
      <p:cxnSp>
        <p:nvCxnSpPr>
          <p:cNvPr id="55" name="Line 13"/>
          <p:cNvCxnSpPr>
            <a:stCxn id="53" idx="0"/>
            <a:endCxn id="47" idx="2"/>
          </p:cNvCxnSpPr>
          <p:nvPr/>
        </p:nvCxnSpPr>
        <p:spPr>
          <a:xfrm flipV="1">
            <a:off x="1266326" y="2746547"/>
            <a:ext cx="52627" cy="169972"/>
          </a:xfrm>
          <a:prstGeom prst="straightConnector1">
            <a:avLst/>
          </a:prstGeom>
          <a:ln>
            <a:solidFill>
              <a:srgbClr val="000000"/>
            </a:solidFill>
            <a:tailEnd type="triangle" w="med" len="med"/>
          </a:ln>
        </p:spPr>
      </p:cxnSp>
      <p:cxnSp>
        <p:nvCxnSpPr>
          <p:cNvPr id="56" name="Line 14"/>
          <p:cNvCxnSpPr>
            <a:stCxn id="54" idx="0"/>
          </p:cNvCxnSpPr>
          <p:nvPr/>
        </p:nvCxnSpPr>
        <p:spPr>
          <a:xfrm flipH="1" flipV="1">
            <a:off x="1318541" y="2746937"/>
            <a:ext cx="1593174" cy="169583"/>
          </a:xfrm>
          <a:prstGeom prst="straightConnector1">
            <a:avLst/>
          </a:prstGeom>
          <a:ln>
            <a:solidFill>
              <a:srgbClr val="000000"/>
            </a:solidFill>
            <a:tailEnd type="triangle" w="med" len="med"/>
          </a:ln>
        </p:spPr>
      </p:cxnSp>
      <p:sp>
        <p:nvSpPr>
          <p:cNvPr id="57" name="CustomShape 15"/>
          <p:cNvSpPr/>
          <p:nvPr/>
        </p:nvSpPr>
        <p:spPr>
          <a:xfrm>
            <a:off x="457200" y="3906335"/>
            <a:ext cx="1566449" cy="1138736"/>
          </a:xfrm>
          <a:custGeom>
            <a:avLst/>
            <a:gdLst/>
            <a:ahLst/>
            <a:cxnLst/>
            <a:rect l="0" t="0" r="r" b="b"/>
            <a:pathLst>
              <a:path w="3812" h="2923">
                <a:moveTo>
                  <a:pt x="487" y="0"/>
                </a:moveTo>
                <a:cubicBezTo>
                  <a:pt x="243" y="0"/>
                  <a:pt x="0" y="243"/>
                  <a:pt x="0" y="487"/>
                </a:cubicBezTo>
                <a:lnTo>
                  <a:pt x="0" y="2435"/>
                </a:lnTo>
                <a:cubicBezTo>
                  <a:pt x="0" y="2678"/>
                  <a:pt x="243" y="2922"/>
                  <a:pt x="487" y="2922"/>
                </a:cubicBezTo>
                <a:lnTo>
                  <a:pt x="3324" y="2922"/>
                </a:lnTo>
                <a:cubicBezTo>
                  <a:pt x="3567" y="2922"/>
                  <a:pt x="3811" y="2678"/>
                  <a:pt x="3811" y="2435"/>
                </a:cubicBezTo>
                <a:lnTo>
                  <a:pt x="3811" y="487"/>
                </a:lnTo>
                <a:cubicBezTo>
                  <a:pt x="3811" y="243"/>
                  <a:pt x="3567" y="0"/>
                  <a:pt x="3324" y="0"/>
                </a:cubicBezTo>
                <a:lnTo>
                  <a:pt x="48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Passwords stored on server as iterated salted hashes (bcrypt)</a:t>
            </a:r>
            <a:endParaRPr lang="en-US" sz="2000" spc="-1">
              <a:solidFill>
                <a:srgbClr val="000000"/>
              </a:solidFill>
              <a:uFill>
                <a:solidFill>
                  <a:srgbClr val="FFFFFF"/>
                </a:solidFill>
              </a:uFill>
              <a:latin typeface="Arial"/>
            </a:endParaRPr>
          </a:p>
        </p:txBody>
      </p:sp>
      <p:sp>
        <p:nvSpPr>
          <p:cNvPr id="58" name="CustomShape 16"/>
          <p:cNvSpPr/>
          <p:nvPr/>
        </p:nvSpPr>
        <p:spPr>
          <a:xfrm>
            <a:off x="666060" y="5342132"/>
            <a:ext cx="2297459" cy="1138736"/>
          </a:xfrm>
          <a:custGeom>
            <a:avLst/>
            <a:gdLst/>
            <a:ahLst/>
            <a:cxnLst/>
            <a:rect l="0" t="0" r="r" b="b"/>
            <a:pathLst>
              <a:path w="5590" h="2923">
                <a:moveTo>
                  <a:pt x="487" y="0"/>
                </a:moveTo>
                <a:cubicBezTo>
                  <a:pt x="243" y="0"/>
                  <a:pt x="0" y="243"/>
                  <a:pt x="0" y="487"/>
                </a:cubicBezTo>
                <a:lnTo>
                  <a:pt x="0" y="2435"/>
                </a:lnTo>
                <a:cubicBezTo>
                  <a:pt x="0" y="2678"/>
                  <a:pt x="243" y="2922"/>
                  <a:pt x="487" y="2922"/>
                </a:cubicBezTo>
                <a:lnTo>
                  <a:pt x="5102" y="2922"/>
                </a:lnTo>
                <a:cubicBezTo>
                  <a:pt x="5345" y="2922"/>
                  <a:pt x="5589" y="2678"/>
                  <a:pt x="5589" y="2435"/>
                </a:cubicBezTo>
                <a:lnTo>
                  <a:pt x="5589" y="487"/>
                </a:lnTo>
                <a:cubicBezTo>
                  <a:pt x="5589" y="243"/>
                  <a:pt x="5345" y="0"/>
                  <a:pt x="5102" y="0"/>
                </a:cubicBezTo>
                <a:lnTo>
                  <a:pt x="48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If local users enable “remember me” a cryptographic nonce is stored on client &amp; bcrypt digest stored on server</a:t>
            </a:r>
            <a:endParaRPr lang="en-US" sz="2000" spc="-1">
              <a:solidFill>
                <a:srgbClr val="000000"/>
              </a:solidFill>
              <a:uFill>
                <a:solidFill>
                  <a:srgbClr val="FFFFFF"/>
                </a:solidFill>
              </a:uFill>
              <a:latin typeface="Arial"/>
            </a:endParaRPr>
          </a:p>
        </p:txBody>
      </p:sp>
      <p:sp>
        <p:nvSpPr>
          <p:cNvPr id="59" name="CustomShape 17"/>
          <p:cNvSpPr/>
          <p:nvPr/>
        </p:nvSpPr>
        <p:spPr>
          <a:xfrm>
            <a:off x="3004633" y="5307436"/>
            <a:ext cx="1148729" cy="1138736"/>
          </a:xfrm>
          <a:custGeom>
            <a:avLst/>
            <a:gdLst/>
            <a:ahLst/>
            <a:cxnLst/>
            <a:rect l="0" t="0" r="r" b="b"/>
            <a:pathLst>
              <a:path w="2796" h="2923">
                <a:moveTo>
                  <a:pt x="465" y="0"/>
                </a:moveTo>
                <a:cubicBezTo>
                  <a:pt x="232" y="0"/>
                  <a:pt x="0" y="232"/>
                  <a:pt x="0" y="465"/>
                </a:cubicBezTo>
                <a:lnTo>
                  <a:pt x="0" y="2456"/>
                </a:lnTo>
                <a:cubicBezTo>
                  <a:pt x="0" y="2689"/>
                  <a:pt x="232" y="2922"/>
                  <a:pt x="465" y="2922"/>
                </a:cubicBezTo>
                <a:lnTo>
                  <a:pt x="2329" y="2922"/>
                </a:lnTo>
                <a:cubicBezTo>
                  <a:pt x="2562" y="2922"/>
                  <a:pt x="2795" y="2689"/>
                  <a:pt x="2795" y="2456"/>
                </a:cubicBezTo>
                <a:lnTo>
                  <a:pt x="2795" y="465"/>
                </a:lnTo>
                <a:cubicBezTo>
                  <a:pt x="2795" y="232"/>
                  <a:pt x="2562" y="0"/>
                  <a:pt x="2329" y="0"/>
                </a:cubicBezTo>
                <a:lnTo>
                  <a:pt x="465"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Email </a:t>
            </a:r>
            <a:r>
              <a:rPr lang="en-US" sz="1400" spc="-1" dirty="0" smtClean="0">
                <a:solidFill>
                  <a:srgbClr val="000000"/>
                </a:solidFill>
                <a:uFill>
                  <a:solidFill>
                    <a:srgbClr val="FFFFFF"/>
                  </a:solidFill>
                </a:uFill>
                <a:latin typeface="Arial"/>
              </a:rPr>
              <a:t>only revealed to </a:t>
            </a:r>
            <a:r>
              <a:rPr lang="en-US" sz="1400" spc="-1" dirty="0">
                <a:solidFill>
                  <a:srgbClr val="000000"/>
                </a:solidFill>
                <a:uFill>
                  <a:solidFill>
                    <a:srgbClr val="FFFFFF"/>
                  </a:solidFill>
                </a:uFill>
                <a:latin typeface="Arial"/>
              </a:rPr>
              <a:t>owner &amp; admins</a:t>
            </a:r>
            <a:endParaRPr lang="en-US" sz="2000" spc="-1" dirty="0">
              <a:solidFill>
                <a:srgbClr val="000000"/>
              </a:solidFill>
              <a:uFill>
                <a:solidFill>
                  <a:srgbClr val="FFFFFF"/>
                </a:solidFill>
              </a:uFill>
              <a:latin typeface="Arial"/>
            </a:endParaRPr>
          </a:p>
        </p:txBody>
      </p:sp>
      <p:cxnSp>
        <p:nvCxnSpPr>
          <p:cNvPr id="60" name="Line 18"/>
          <p:cNvCxnSpPr>
            <a:stCxn id="57" idx="0"/>
            <a:endCxn id="54" idx="2"/>
          </p:cNvCxnSpPr>
          <p:nvPr/>
        </p:nvCxnSpPr>
        <p:spPr>
          <a:xfrm flipV="1">
            <a:off x="1240425" y="3807314"/>
            <a:ext cx="1671291" cy="99410"/>
          </a:xfrm>
          <a:prstGeom prst="straightConnector1">
            <a:avLst/>
          </a:prstGeom>
          <a:ln>
            <a:solidFill>
              <a:srgbClr val="000000"/>
            </a:solidFill>
            <a:tailEnd type="triangle" w="med" len="med"/>
          </a:ln>
        </p:spPr>
      </p:cxnSp>
      <p:cxnSp>
        <p:nvCxnSpPr>
          <p:cNvPr id="61" name="Line 19"/>
          <p:cNvCxnSpPr>
            <a:stCxn id="59" idx="0"/>
            <a:endCxn id="54" idx="2"/>
          </p:cNvCxnSpPr>
          <p:nvPr/>
        </p:nvCxnSpPr>
        <p:spPr>
          <a:xfrm flipH="1" flipV="1">
            <a:off x="2911304" y="3807314"/>
            <a:ext cx="668105" cy="1500511"/>
          </a:xfrm>
          <a:prstGeom prst="straightConnector1">
            <a:avLst/>
          </a:prstGeom>
          <a:ln>
            <a:solidFill>
              <a:srgbClr val="000000"/>
            </a:solidFill>
            <a:tailEnd type="triangle" w="med" len="med"/>
          </a:ln>
        </p:spPr>
      </p:cxnSp>
      <p:cxnSp>
        <p:nvCxnSpPr>
          <p:cNvPr id="62" name="Line 20"/>
          <p:cNvCxnSpPr>
            <a:stCxn id="58" idx="0"/>
            <a:endCxn id="54" idx="2"/>
          </p:cNvCxnSpPr>
          <p:nvPr/>
        </p:nvCxnSpPr>
        <p:spPr>
          <a:xfrm flipV="1">
            <a:off x="1814789" y="3807314"/>
            <a:ext cx="1096926" cy="1535209"/>
          </a:xfrm>
          <a:prstGeom prst="straightConnector1">
            <a:avLst/>
          </a:prstGeom>
          <a:ln>
            <a:solidFill>
              <a:srgbClr val="000000"/>
            </a:solidFill>
            <a:tailEnd type="triangle" w="med" len="med"/>
          </a:ln>
        </p:spPr>
      </p:cxnSp>
      <p:sp>
        <p:nvSpPr>
          <p:cNvPr id="63" name="CustomShape 21"/>
          <p:cNvSpPr/>
          <p:nvPr/>
        </p:nvSpPr>
        <p:spPr>
          <a:xfrm>
            <a:off x="5170937" y="1381312"/>
            <a:ext cx="2976254" cy="742654"/>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Security implemented in all software development processes</a:t>
            </a:r>
            <a:endParaRPr lang="en-US" sz="2000" spc="-1">
              <a:solidFill>
                <a:srgbClr val="000000"/>
              </a:solidFill>
              <a:uFill>
                <a:solidFill>
                  <a:srgbClr val="FFFFFF"/>
                </a:solidFill>
              </a:uFill>
              <a:latin typeface="Arial"/>
            </a:endParaRPr>
          </a:p>
        </p:txBody>
      </p:sp>
      <p:sp>
        <p:nvSpPr>
          <p:cNvPr id="64" name="CustomShape 22"/>
          <p:cNvSpPr/>
          <p:nvPr/>
        </p:nvSpPr>
        <p:spPr>
          <a:xfrm>
            <a:off x="3195813" y="3898149"/>
            <a:ext cx="992085" cy="544613"/>
          </a:xfrm>
          <a:custGeom>
            <a:avLst/>
            <a:gdLst/>
            <a:ahLst/>
            <a:cxnLst/>
            <a:rect l="0" t="0" r="r" b="b"/>
            <a:pathLst>
              <a:path w="2415" h="1399">
                <a:moveTo>
                  <a:pt x="233" y="0"/>
                </a:moveTo>
                <a:cubicBezTo>
                  <a:pt x="116" y="0"/>
                  <a:pt x="0" y="116"/>
                  <a:pt x="0" y="233"/>
                </a:cubicBezTo>
                <a:lnTo>
                  <a:pt x="0" y="1165"/>
                </a:lnTo>
                <a:cubicBezTo>
                  <a:pt x="0" y="1281"/>
                  <a:pt x="116" y="1398"/>
                  <a:pt x="233" y="1398"/>
                </a:cubicBezTo>
                <a:lnTo>
                  <a:pt x="2181" y="1398"/>
                </a:lnTo>
                <a:cubicBezTo>
                  <a:pt x="2297" y="1398"/>
                  <a:pt x="2414" y="1281"/>
                  <a:pt x="2414" y="1165"/>
                </a:cubicBezTo>
                <a:lnTo>
                  <a:pt x="2414" y="233"/>
                </a:lnTo>
                <a:cubicBezTo>
                  <a:pt x="2414" y="116"/>
                  <a:pt x="2297" y="0"/>
                  <a:pt x="2181" y="0"/>
                </a:cubicBezTo>
                <a:lnTo>
                  <a:pt x="233"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300" spc="-1" dirty="0">
                <a:solidFill>
                  <a:srgbClr val="000000"/>
                </a:solidFill>
                <a:uFill>
                  <a:solidFill>
                    <a:srgbClr val="FFFFFF"/>
                  </a:solidFill>
                </a:uFill>
                <a:latin typeface="Arial"/>
              </a:rPr>
              <a:t>HTTPS (data in motion)</a:t>
            </a:r>
          </a:p>
        </p:txBody>
      </p:sp>
      <p:cxnSp>
        <p:nvCxnSpPr>
          <p:cNvPr id="65" name="Line 23"/>
          <p:cNvCxnSpPr>
            <a:stCxn id="64" idx="0"/>
            <a:endCxn id="54" idx="2"/>
          </p:cNvCxnSpPr>
          <p:nvPr/>
        </p:nvCxnSpPr>
        <p:spPr>
          <a:xfrm flipH="1" flipV="1">
            <a:off x="2911304" y="3807314"/>
            <a:ext cx="780758" cy="91224"/>
          </a:xfrm>
          <a:prstGeom prst="straightConnector1">
            <a:avLst/>
          </a:prstGeom>
          <a:ln>
            <a:solidFill>
              <a:srgbClr val="000000"/>
            </a:solidFill>
            <a:tailEnd type="triangle" w="med" len="med"/>
          </a:ln>
        </p:spPr>
      </p:cxnSp>
      <p:cxnSp>
        <p:nvCxnSpPr>
          <p:cNvPr id="66" name="Line 24"/>
          <p:cNvCxnSpPr>
            <a:stCxn id="64" idx="0"/>
            <a:endCxn id="48" idx="2"/>
          </p:cNvCxnSpPr>
          <p:nvPr/>
        </p:nvCxnSpPr>
        <p:spPr>
          <a:xfrm flipV="1">
            <a:off x="3691650" y="2767599"/>
            <a:ext cx="603556" cy="1130939"/>
          </a:xfrm>
          <a:prstGeom prst="straightConnector1">
            <a:avLst/>
          </a:prstGeom>
          <a:ln>
            <a:solidFill>
              <a:srgbClr val="000000"/>
            </a:solidFill>
            <a:tailEnd type="triangle" w="med" len="med"/>
          </a:ln>
        </p:spPr>
      </p:cxnSp>
      <p:sp>
        <p:nvSpPr>
          <p:cNvPr id="67" name="CustomShape 25"/>
          <p:cNvSpPr/>
          <p:nvPr/>
        </p:nvSpPr>
        <p:spPr>
          <a:xfrm>
            <a:off x="4218734" y="4054866"/>
            <a:ext cx="1248225" cy="2376493"/>
          </a:xfrm>
          <a:custGeom>
            <a:avLst/>
            <a:gdLst/>
            <a:ahLst/>
            <a:cxnLst/>
            <a:rect l="0" t="0" r="r" b="b"/>
            <a:pathLst>
              <a:path w="3059" h="6098">
                <a:moveTo>
                  <a:pt x="529" y="0"/>
                </a:moveTo>
                <a:cubicBezTo>
                  <a:pt x="276" y="0"/>
                  <a:pt x="22" y="253"/>
                  <a:pt x="21" y="506"/>
                </a:cubicBezTo>
                <a:lnTo>
                  <a:pt x="1" y="5590"/>
                </a:lnTo>
                <a:cubicBezTo>
                  <a:pt x="0" y="5843"/>
                  <a:pt x="252" y="6097"/>
                  <a:pt x="505" y="6097"/>
                </a:cubicBezTo>
                <a:lnTo>
                  <a:pt x="2529" y="6097"/>
                </a:lnTo>
                <a:cubicBezTo>
                  <a:pt x="2782" y="6097"/>
                  <a:pt x="3036" y="5843"/>
                  <a:pt x="3037" y="5590"/>
                </a:cubicBezTo>
                <a:lnTo>
                  <a:pt x="3057" y="506"/>
                </a:lnTo>
                <a:cubicBezTo>
                  <a:pt x="3058" y="253"/>
                  <a:pt x="2806" y="0"/>
                  <a:pt x="2553" y="0"/>
                </a:cubicBezTo>
                <a:lnTo>
                  <a:pt x="529"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err="1">
                <a:solidFill>
                  <a:srgbClr val="000000"/>
                </a:solidFill>
                <a:uFill>
                  <a:solidFill>
                    <a:srgbClr val="FFFFFF"/>
                  </a:solidFill>
                </a:uFill>
                <a:latin typeface="Arial"/>
              </a:rPr>
              <a:t>WebApp</a:t>
            </a:r>
            <a:r>
              <a:rPr lang="en-US" sz="1400" spc="-1" dirty="0">
                <a:solidFill>
                  <a:srgbClr val="000000"/>
                </a:solidFill>
                <a:uFill>
                  <a:solidFill>
                    <a:srgbClr val="FFFFFF"/>
                  </a:solidFill>
                </a:uFill>
                <a:latin typeface="Arial"/>
              </a:rPr>
              <a:t> edits require </a:t>
            </a:r>
            <a:r>
              <a:rPr lang="en-US" sz="1400" spc="-1" dirty="0" smtClean="0">
                <a:solidFill>
                  <a:srgbClr val="000000"/>
                </a:solidFill>
                <a:uFill>
                  <a:solidFill>
                    <a:srgbClr val="FFFFFF"/>
                  </a:solidFill>
                </a:uFill>
                <a:latin typeface="Arial"/>
              </a:rPr>
              <a:t>authorization </a:t>
            </a:r>
            <a:r>
              <a:rPr lang="en-US" sz="1400" spc="-1" dirty="0">
                <a:solidFill>
                  <a:srgbClr val="000000"/>
                </a:solidFill>
                <a:uFill>
                  <a:solidFill>
                    <a:srgbClr val="FFFFFF"/>
                  </a:solidFill>
                </a:uFill>
                <a:latin typeface="Arial"/>
              </a:rPr>
              <a:t>(as data owner, authorized project editor per </a:t>
            </a:r>
            <a:r>
              <a:rPr lang="en-US" sz="1400" spc="-1" dirty="0" smtClean="0">
                <a:solidFill>
                  <a:srgbClr val="000000"/>
                </a:solidFill>
                <a:uFill>
                  <a:solidFill>
                    <a:srgbClr val="FFFFFF"/>
                  </a:solidFill>
                </a:uFill>
                <a:latin typeface="Arial"/>
              </a:rPr>
              <a:t>GitHub</a:t>
            </a:r>
            <a:r>
              <a:rPr lang="en-US" sz="1400" spc="-1" dirty="0">
                <a:solidFill>
                  <a:srgbClr val="000000"/>
                </a:solidFill>
                <a:uFill>
                  <a:solidFill>
                    <a:srgbClr val="FFFFFF"/>
                  </a:solidFill>
                </a:uFill>
                <a:latin typeface="Arial"/>
              </a:rPr>
              <a:t>, or </a:t>
            </a:r>
            <a:r>
              <a:rPr lang="en-US" sz="1400" spc="-1" dirty="0" err="1">
                <a:solidFill>
                  <a:srgbClr val="000000"/>
                </a:solidFill>
                <a:uFill>
                  <a:solidFill>
                    <a:srgbClr val="FFFFFF"/>
                  </a:solidFill>
                </a:uFill>
                <a:latin typeface="Arial"/>
              </a:rPr>
              <a:t>BadgeApp</a:t>
            </a:r>
            <a:r>
              <a:rPr lang="en-US" sz="1400" spc="-1" dirty="0">
                <a:solidFill>
                  <a:srgbClr val="000000"/>
                </a:solidFill>
                <a:uFill>
                  <a:solidFill>
                    <a:srgbClr val="FFFFFF"/>
                  </a:solidFill>
                </a:uFill>
                <a:latin typeface="Arial"/>
              </a:rPr>
              <a:t> admin)</a:t>
            </a:r>
            <a:endParaRPr lang="en-US" sz="2000" spc="-1" dirty="0">
              <a:solidFill>
                <a:srgbClr val="000000"/>
              </a:solidFill>
              <a:uFill>
                <a:solidFill>
                  <a:srgbClr val="FFFFFF"/>
                </a:solidFill>
              </a:uFill>
              <a:latin typeface="Arial"/>
            </a:endParaRPr>
          </a:p>
        </p:txBody>
      </p:sp>
      <p:sp>
        <p:nvSpPr>
          <p:cNvPr id="68" name="CustomShape 26"/>
          <p:cNvSpPr/>
          <p:nvPr/>
        </p:nvSpPr>
        <p:spPr>
          <a:xfrm>
            <a:off x="5522053" y="5292622"/>
            <a:ext cx="1514234" cy="1336778"/>
          </a:xfrm>
          <a:custGeom>
            <a:avLst/>
            <a:gdLst/>
            <a:ahLst/>
            <a:cxnLst/>
            <a:rect l="0" t="0" r="r" b="b"/>
            <a:pathLst>
              <a:path w="3685" h="3431">
                <a:moveTo>
                  <a:pt x="571" y="0"/>
                </a:moveTo>
                <a:cubicBezTo>
                  <a:pt x="285" y="0"/>
                  <a:pt x="0" y="285"/>
                  <a:pt x="0" y="571"/>
                </a:cubicBezTo>
                <a:lnTo>
                  <a:pt x="0" y="2858"/>
                </a:lnTo>
                <a:cubicBezTo>
                  <a:pt x="0" y="3144"/>
                  <a:pt x="285" y="3430"/>
                  <a:pt x="571" y="3430"/>
                </a:cubicBezTo>
                <a:lnTo>
                  <a:pt x="3112" y="3430"/>
                </a:lnTo>
                <a:cubicBezTo>
                  <a:pt x="3398" y="3430"/>
                  <a:pt x="3684" y="3144"/>
                  <a:pt x="3684" y="2858"/>
                </a:cubicBezTo>
                <a:lnTo>
                  <a:pt x="3684" y="571"/>
                </a:lnTo>
                <a:cubicBezTo>
                  <a:pt x="3684" y="285"/>
                  <a:pt x="3398" y="0"/>
                  <a:pt x="3112" y="0"/>
                </a:cubicBezTo>
                <a:lnTo>
                  <a:pt x="57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Modifications to official BadgeApp project require authorization via GitHub</a:t>
            </a:r>
            <a:endParaRPr lang="en-US" sz="2000" spc="-1">
              <a:solidFill>
                <a:srgbClr val="000000"/>
              </a:solidFill>
              <a:uFill>
                <a:solidFill>
                  <a:srgbClr val="FFFFFF"/>
                </a:solidFill>
              </a:uFill>
              <a:latin typeface="Arial"/>
            </a:endParaRPr>
          </a:p>
        </p:txBody>
      </p:sp>
      <p:sp>
        <p:nvSpPr>
          <p:cNvPr id="69" name="CustomShape 27"/>
          <p:cNvSpPr/>
          <p:nvPr/>
        </p:nvSpPr>
        <p:spPr>
          <a:xfrm>
            <a:off x="7375067" y="3510253"/>
            <a:ext cx="966594" cy="1485308"/>
          </a:xfrm>
          <a:custGeom>
            <a:avLst/>
            <a:gdLst/>
            <a:ahLst/>
            <a:cxnLst/>
            <a:rect l="0" t="0" r="r" b="b"/>
            <a:pathLst>
              <a:path w="2353" h="3812">
                <a:moveTo>
                  <a:pt x="392" y="0"/>
                </a:moveTo>
                <a:cubicBezTo>
                  <a:pt x="196" y="0"/>
                  <a:pt x="0" y="196"/>
                  <a:pt x="0" y="392"/>
                </a:cubicBezTo>
                <a:lnTo>
                  <a:pt x="0" y="3419"/>
                </a:lnTo>
                <a:cubicBezTo>
                  <a:pt x="0" y="3615"/>
                  <a:pt x="196" y="3811"/>
                  <a:pt x="392" y="3811"/>
                </a:cubicBezTo>
                <a:lnTo>
                  <a:pt x="1959" y="3811"/>
                </a:lnTo>
                <a:cubicBezTo>
                  <a:pt x="2155" y="3811"/>
                  <a:pt x="2352" y="3615"/>
                  <a:pt x="2352" y="3419"/>
                </a:cubicBezTo>
                <a:lnTo>
                  <a:pt x="2352" y="392"/>
                </a:lnTo>
                <a:cubicBezTo>
                  <a:pt x="2352" y="196"/>
                  <a:pt x="2155" y="0"/>
                  <a:pt x="1959" y="0"/>
                </a:cubicBezTo>
                <a:lnTo>
                  <a:pt x="392"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Can return to </a:t>
            </a:r>
            <a:r>
              <a:rPr lang="en-US" sz="1400" spc="-1" dirty="0" smtClean="0">
                <a:solidFill>
                  <a:srgbClr val="000000"/>
                </a:solidFill>
                <a:uFill>
                  <a:solidFill>
                    <a:srgbClr val="FFFFFF"/>
                  </a:solidFill>
                </a:uFill>
                <a:latin typeface="Arial"/>
              </a:rPr>
              <a:t>operation </a:t>
            </a:r>
            <a:r>
              <a:rPr lang="en-US" sz="1400" spc="-1" dirty="0">
                <a:solidFill>
                  <a:srgbClr val="000000"/>
                </a:solidFill>
                <a:uFill>
                  <a:solidFill>
                    <a:srgbClr val="FFFFFF"/>
                  </a:solidFill>
                </a:uFill>
                <a:latin typeface="Arial"/>
              </a:rPr>
              <a:t>quickly after DDoS ended</a:t>
            </a:r>
            <a:endParaRPr lang="en-US" sz="2000" spc="-1" dirty="0">
              <a:solidFill>
                <a:srgbClr val="000000"/>
              </a:solidFill>
              <a:uFill>
                <a:solidFill>
                  <a:srgbClr val="FFFFFF"/>
                </a:solidFill>
              </a:uFill>
              <a:latin typeface="Arial"/>
            </a:endParaRPr>
          </a:p>
        </p:txBody>
      </p:sp>
      <p:sp>
        <p:nvSpPr>
          <p:cNvPr id="70" name="CustomShape 28"/>
          <p:cNvSpPr/>
          <p:nvPr/>
        </p:nvSpPr>
        <p:spPr>
          <a:xfrm>
            <a:off x="5156548" y="2965640"/>
            <a:ext cx="1305374" cy="990205"/>
          </a:xfrm>
          <a:custGeom>
            <a:avLst/>
            <a:gdLst/>
            <a:ahLst/>
            <a:cxnLst/>
            <a:rect l="0" t="0" r="r" b="b"/>
            <a:pathLst>
              <a:path w="3177" h="2542">
                <a:moveTo>
                  <a:pt x="423" y="0"/>
                </a:moveTo>
                <a:cubicBezTo>
                  <a:pt x="211" y="0"/>
                  <a:pt x="0" y="211"/>
                  <a:pt x="0" y="423"/>
                </a:cubicBezTo>
                <a:lnTo>
                  <a:pt x="0" y="2117"/>
                </a:lnTo>
                <a:cubicBezTo>
                  <a:pt x="0" y="2329"/>
                  <a:pt x="211" y="2541"/>
                  <a:pt x="423" y="2541"/>
                </a:cubicBezTo>
                <a:lnTo>
                  <a:pt x="2752" y="2541"/>
                </a:lnTo>
                <a:cubicBezTo>
                  <a:pt x="2964" y="2541"/>
                  <a:pt x="3176" y="2329"/>
                  <a:pt x="3176" y="2117"/>
                </a:cubicBezTo>
                <a:lnTo>
                  <a:pt x="3176" y="423"/>
                </a:lnTo>
                <a:cubicBezTo>
                  <a:pt x="3176" y="211"/>
                  <a:pt x="2964" y="0"/>
                  <a:pt x="2752" y="0"/>
                </a:cubicBezTo>
                <a:lnTo>
                  <a:pt x="423"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Cloud &amp; CDN </a:t>
            </a:r>
            <a:r>
              <a:rPr lang="en-US" sz="1400" spc="-1" dirty="0" smtClean="0">
                <a:solidFill>
                  <a:srgbClr val="000000"/>
                </a:solidFill>
                <a:uFill>
                  <a:solidFill>
                    <a:srgbClr val="FFFFFF"/>
                  </a:solidFill>
                </a:uFill>
                <a:latin typeface="Arial"/>
              </a:rPr>
              <a:t>deployment </a:t>
            </a:r>
            <a:r>
              <a:rPr lang="en-US" sz="1400" spc="-1" dirty="0">
                <a:solidFill>
                  <a:srgbClr val="000000"/>
                </a:solidFill>
                <a:uFill>
                  <a:solidFill>
                    <a:srgbClr val="FFFFFF"/>
                  </a:solidFill>
                </a:uFill>
                <a:latin typeface="Arial"/>
              </a:rPr>
              <a:t>allow quick scale-up </a:t>
            </a:r>
            <a:endParaRPr lang="en-US" sz="2000" spc="-1" dirty="0">
              <a:solidFill>
                <a:srgbClr val="000000"/>
              </a:solidFill>
              <a:uFill>
                <a:solidFill>
                  <a:srgbClr val="FFFFFF"/>
                </a:solidFill>
              </a:uFill>
              <a:latin typeface="Arial"/>
            </a:endParaRPr>
          </a:p>
        </p:txBody>
      </p:sp>
      <p:sp>
        <p:nvSpPr>
          <p:cNvPr id="71" name="CustomShape 29"/>
          <p:cNvSpPr/>
          <p:nvPr/>
        </p:nvSpPr>
        <p:spPr>
          <a:xfrm>
            <a:off x="5991987" y="4203396"/>
            <a:ext cx="992085" cy="742654"/>
          </a:xfrm>
          <a:custGeom>
            <a:avLst/>
            <a:gdLst/>
            <a:ahLst/>
            <a:cxnLst/>
            <a:rect l="0" t="0" r="r" b="b"/>
            <a:pathLst>
              <a:path w="2415" h="1907">
                <a:moveTo>
                  <a:pt x="317" y="0"/>
                </a:moveTo>
                <a:cubicBezTo>
                  <a:pt x="158" y="0"/>
                  <a:pt x="0" y="158"/>
                  <a:pt x="0" y="317"/>
                </a:cubicBezTo>
                <a:lnTo>
                  <a:pt x="0" y="1588"/>
                </a:lnTo>
                <a:cubicBezTo>
                  <a:pt x="0" y="1747"/>
                  <a:pt x="158" y="1906"/>
                  <a:pt x="317" y="1906"/>
                </a:cubicBezTo>
                <a:lnTo>
                  <a:pt x="2096" y="1906"/>
                </a:lnTo>
                <a:cubicBezTo>
                  <a:pt x="2255" y="1906"/>
                  <a:pt x="2414" y="1747"/>
                  <a:pt x="2414" y="1588"/>
                </a:cubicBezTo>
                <a:lnTo>
                  <a:pt x="2414" y="317"/>
                </a:lnTo>
                <a:cubicBezTo>
                  <a:pt x="2414" y="158"/>
                  <a:pt x="2255" y="0"/>
                  <a:pt x="2096" y="0"/>
                </a:cubicBezTo>
                <a:lnTo>
                  <a:pt x="31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Project data query timeout</a:t>
            </a:r>
            <a:endParaRPr lang="en-US" sz="2000" spc="-1">
              <a:solidFill>
                <a:srgbClr val="000000"/>
              </a:solidFill>
              <a:uFill>
                <a:solidFill>
                  <a:srgbClr val="FFFFFF"/>
                </a:solidFill>
              </a:uFill>
              <a:latin typeface="Arial"/>
            </a:endParaRPr>
          </a:p>
        </p:txBody>
      </p:sp>
      <p:cxnSp>
        <p:nvCxnSpPr>
          <p:cNvPr id="72" name="Line 30"/>
          <p:cNvCxnSpPr>
            <a:stCxn id="67" idx="0"/>
            <a:endCxn id="48" idx="2"/>
          </p:cNvCxnSpPr>
          <p:nvPr/>
        </p:nvCxnSpPr>
        <p:spPr>
          <a:xfrm flipH="1" flipV="1">
            <a:off x="4294795" y="2767599"/>
            <a:ext cx="548462" cy="1287657"/>
          </a:xfrm>
          <a:prstGeom prst="straightConnector1">
            <a:avLst/>
          </a:prstGeom>
          <a:ln>
            <a:solidFill>
              <a:srgbClr val="000000"/>
            </a:solidFill>
            <a:tailEnd type="triangle" w="med" len="med"/>
          </a:ln>
        </p:spPr>
      </p:cxnSp>
      <p:cxnSp>
        <p:nvCxnSpPr>
          <p:cNvPr id="73" name="Line 31"/>
          <p:cNvCxnSpPr>
            <a:stCxn id="68" idx="0"/>
            <a:endCxn id="48" idx="2"/>
          </p:cNvCxnSpPr>
          <p:nvPr/>
        </p:nvCxnSpPr>
        <p:spPr>
          <a:xfrm flipH="1" flipV="1">
            <a:off x="4294794" y="2767599"/>
            <a:ext cx="1984581" cy="2525414"/>
          </a:xfrm>
          <a:prstGeom prst="straightConnector1">
            <a:avLst/>
          </a:prstGeom>
          <a:ln>
            <a:solidFill>
              <a:srgbClr val="000000"/>
            </a:solidFill>
            <a:tailEnd type="triangle" w="med" len="med"/>
          </a:ln>
        </p:spPr>
      </p:cxnSp>
      <p:cxnSp>
        <p:nvCxnSpPr>
          <p:cNvPr id="74" name="Line 32"/>
          <p:cNvCxnSpPr>
            <a:stCxn id="70" idx="0"/>
            <a:endCxn id="49" idx="2"/>
          </p:cNvCxnSpPr>
          <p:nvPr/>
        </p:nvCxnSpPr>
        <p:spPr>
          <a:xfrm flipV="1">
            <a:off x="5809028" y="2767599"/>
            <a:ext cx="157057" cy="198431"/>
          </a:xfrm>
          <a:prstGeom prst="straightConnector1">
            <a:avLst/>
          </a:prstGeom>
          <a:ln>
            <a:solidFill>
              <a:srgbClr val="000000"/>
            </a:solidFill>
            <a:tailEnd type="triangle" w="med" len="med"/>
          </a:ln>
        </p:spPr>
      </p:cxnSp>
      <p:cxnSp>
        <p:nvCxnSpPr>
          <p:cNvPr id="75" name="Line 33"/>
          <p:cNvCxnSpPr>
            <a:stCxn id="71" idx="0"/>
            <a:endCxn id="49" idx="2"/>
          </p:cNvCxnSpPr>
          <p:nvPr/>
        </p:nvCxnSpPr>
        <p:spPr>
          <a:xfrm flipH="1" flipV="1">
            <a:off x="5965673" y="2767599"/>
            <a:ext cx="522561" cy="1436188"/>
          </a:xfrm>
          <a:prstGeom prst="straightConnector1">
            <a:avLst/>
          </a:prstGeom>
          <a:ln>
            <a:solidFill>
              <a:srgbClr val="000000"/>
            </a:solidFill>
            <a:tailEnd type="triangle" w="med" len="med"/>
          </a:ln>
        </p:spPr>
      </p:cxnSp>
      <p:cxnSp>
        <p:nvCxnSpPr>
          <p:cNvPr id="76" name="Line 34"/>
          <p:cNvCxnSpPr>
            <a:stCxn id="69" idx="0"/>
            <a:endCxn id="49" idx="2"/>
          </p:cNvCxnSpPr>
          <p:nvPr/>
        </p:nvCxnSpPr>
        <p:spPr>
          <a:xfrm flipH="1" flipV="1">
            <a:off x="5965673" y="2767599"/>
            <a:ext cx="1892896" cy="743044"/>
          </a:xfrm>
          <a:prstGeom prst="straightConnector1">
            <a:avLst/>
          </a:prstGeom>
          <a:ln>
            <a:solidFill>
              <a:srgbClr val="000000"/>
            </a:solidFill>
            <a:tailEnd type="triangle" w="med" len="med"/>
          </a:ln>
        </p:spPr>
      </p:cxnSp>
      <p:sp>
        <p:nvSpPr>
          <p:cNvPr id="77" name="CustomShape 35"/>
          <p:cNvSpPr/>
          <p:nvPr/>
        </p:nvSpPr>
        <p:spPr>
          <a:xfrm>
            <a:off x="7140717" y="5292622"/>
            <a:ext cx="966594" cy="594123"/>
          </a:xfrm>
          <a:custGeom>
            <a:avLst/>
            <a:gdLst/>
            <a:ahLst/>
            <a:cxnLst/>
            <a:rect l="0" t="0" r="r" b="b"/>
            <a:pathLst>
              <a:path w="2353" h="1525">
                <a:moveTo>
                  <a:pt x="254" y="0"/>
                </a:moveTo>
                <a:cubicBezTo>
                  <a:pt x="127" y="0"/>
                  <a:pt x="0" y="127"/>
                  <a:pt x="0" y="254"/>
                </a:cubicBezTo>
                <a:lnTo>
                  <a:pt x="0" y="1270"/>
                </a:lnTo>
                <a:cubicBezTo>
                  <a:pt x="0" y="1397"/>
                  <a:pt x="127" y="1524"/>
                  <a:pt x="254" y="1524"/>
                </a:cubicBezTo>
                <a:lnTo>
                  <a:pt x="2097" y="1524"/>
                </a:lnTo>
                <a:cubicBezTo>
                  <a:pt x="2224" y="1524"/>
                  <a:pt x="2352" y="1397"/>
                  <a:pt x="2352" y="1270"/>
                </a:cubicBezTo>
                <a:lnTo>
                  <a:pt x="2352" y="254"/>
                </a:lnTo>
                <a:cubicBezTo>
                  <a:pt x="2352" y="127"/>
                  <a:pt x="2224" y="0"/>
                  <a:pt x="2097"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Multiple backups</a:t>
            </a:r>
            <a:endParaRPr lang="en-US" sz="2000" spc="-1">
              <a:solidFill>
                <a:srgbClr val="000000"/>
              </a:solidFill>
              <a:uFill>
                <a:solidFill>
                  <a:srgbClr val="FFFFFF"/>
                </a:solidFill>
              </a:uFill>
              <a:latin typeface="Arial"/>
            </a:endParaRPr>
          </a:p>
        </p:txBody>
      </p:sp>
      <p:cxnSp>
        <p:nvCxnSpPr>
          <p:cNvPr id="78" name="Line 36"/>
          <p:cNvCxnSpPr>
            <a:stCxn id="77" idx="0"/>
            <a:endCxn id="49" idx="2"/>
          </p:cNvCxnSpPr>
          <p:nvPr/>
        </p:nvCxnSpPr>
        <p:spPr>
          <a:xfrm flipH="1" flipV="1">
            <a:off x="5965675" y="2767599"/>
            <a:ext cx="1658544" cy="2525414"/>
          </a:xfrm>
          <a:prstGeom prst="straightConnector1">
            <a:avLst/>
          </a:prstGeom>
          <a:ln>
            <a:solidFill>
              <a:srgbClr val="000000"/>
            </a:solidFill>
            <a:tailEnd type="triangle" w="med" len="med"/>
          </a:ln>
        </p:spPr>
      </p:cxnSp>
      <p:sp>
        <p:nvSpPr>
          <p:cNvPr id="79" name="CustomShape 37"/>
          <p:cNvSpPr/>
          <p:nvPr/>
        </p:nvSpPr>
        <p:spPr>
          <a:xfrm>
            <a:off x="927135" y="1331802"/>
            <a:ext cx="2976254" cy="742654"/>
          </a:xfrm>
          <a:prstGeom prst="ellipse">
            <a:avLst/>
          </a:prstGeom>
          <a:solidFill>
            <a:srgbClr val="AECF00"/>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Security requirements </a:t>
            </a:r>
            <a:r>
              <a:rPr lang="en-US" sz="1400" spc="-1" dirty="0" err="1">
                <a:solidFill>
                  <a:srgbClr val="000000"/>
                </a:solidFill>
                <a:uFill>
                  <a:solidFill>
                    <a:srgbClr val="FFFFFF"/>
                  </a:solidFill>
                </a:uFill>
                <a:latin typeface="Arial"/>
              </a:rPr>
              <a:t>id'd</a:t>
            </a:r>
            <a:r>
              <a:rPr lang="en-US" sz="1400" spc="-1" dirty="0">
                <a:solidFill>
                  <a:srgbClr val="000000"/>
                </a:solidFill>
                <a:uFill>
                  <a:solidFill>
                    <a:srgbClr val="FFFFFF"/>
                  </a:solidFill>
                </a:uFill>
                <a:latin typeface="Arial"/>
              </a:rPr>
              <a:t> and met by functionality</a:t>
            </a:r>
            <a:endParaRPr lang="en-US" sz="2000" spc="-1" dirty="0">
              <a:solidFill>
                <a:srgbClr val="000000"/>
              </a:solidFill>
              <a:uFill>
                <a:solidFill>
                  <a:srgbClr val="FFFFFF"/>
                </a:solidFill>
              </a:uFill>
              <a:latin typeface="Arial"/>
            </a:endParaRPr>
          </a:p>
        </p:txBody>
      </p:sp>
      <p:sp>
        <p:nvSpPr>
          <p:cNvPr id="80" name="CustomShape 38"/>
          <p:cNvSpPr/>
          <p:nvPr/>
        </p:nvSpPr>
        <p:spPr>
          <a:xfrm>
            <a:off x="5170937" y="1381312"/>
            <a:ext cx="2976254" cy="742654"/>
          </a:xfrm>
          <a:prstGeom prst="ellipse">
            <a:avLst/>
          </a:prstGeom>
          <a:solidFill>
            <a:srgbClr val="AECF00"/>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Security implemented in all software development processes</a:t>
            </a:r>
            <a:endParaRPr lang="en-US" sz="2000" spc="-1" dirty="0">
              <a:solidFill>
                <a:srgbClr val="000000"/>
              </a:solidFill>
              <a:uFill>
                <a:solidFill>
                  <a:srgbClr val="FFFFFF"/>
                </a:solidFill>
              </a:uFill>
              <a:latin typeface="Arial"/>
            </a:endParaRPr>
          </a:p>
        </p:txBody>
      </p:sp>
      <p:sp>
        <p:nvSpPr>
          <p:cNvPr id="81" name="TextShape 39"/>
          <p:cNvSpPr txBox="1"/>
          <p:nvPr/>
        </p:nvSpPr>
        <p:spPr>
          <a:xfrm>
            <a:off x="6803581" y="2079523"/>
            <a:ext cx="1807019" cy="284197"/>
          </a:xfrm>
          <a:prstGeom prst="rect">
            <a:avLst/>
          </a:prstGeom>
          <a:noFill/>
          <a:ln>
            <a:noFill/>
          </a:ln>
        </p:spPr>
        <p:txBody>
          <a:bodyPr lIns="81639" tIns="40820" rIns="81639" bIns="40820"/>
          <a:lstStyle/>
          <a:p>
            <a:r>
              <a:rPr lang="en-US" sz="1400" i="1" spc="-1" dirty="0">
                <a:solidFill>
                  <a:srgbClr val="000000"/>
                </a:solidFill>
                <a:uFill>
                  <a:solidFill>
                    <a:srgbClr val="FFFFFF"/>
                  </a:solidFill>
                </a:uFill>
                <a:latin typeface="Arial"/>
              </a:rPr>
              <a:t>See </a:t>
            </a:r>
            <a:r>
              <a:rPr lang="en-US" sz="1400" i="1" spc="-1" dirty="0" smtClean="0">
                <a:solidFill>
                  <a:srgbClr val="000000"/>
                </a:solidFill>
                <a:uFill>
                  <a:solidFill>
                    <a:srgbClr val="FFFFFF"/>
                  </a:solidFill>
                </a:uFill>
                <a:latin typeface="Arial"/>
              </a:rPr>
              <a:t>next figure</a:t>
            </a:r>
            <a:endParaRPr lang="en-US" sz="2000" spc="-1" dirty="0">
              <a:solidFill>
                <a:srgbClr val="000000"/>
              </a:solidFill>
              <a:uFill>
                <a:solidFill>
                  <a:srgbClr val="FFFFFF"/>
                </a:solidFill>
              </a:uFill>
              <a:latin typeface="Arial"/>
            </a:endParaRPr>
          </a:p>
        </p:txBody>
      </p:sp>
      <p:cxnSp>
        <p:nvCxnSpPr>
          <p:cNvPr id="82" name="Line 40"/>
          <p:cNvCxnSpPr>
            <a:stCxn id="43" idx="0"/>
          </p:cNvCxnSpPr>
          <p:nvPr/>
        </p:nvCxnSpPr>
        <p:spPr>
          <a:xfrm flipH="1" flipV="1">
            <a:off x="2415877" y="2053403"/>
            <a:ext cx="5195185" cy="368014"/>
          </a:xfrm>
          <a:prstGeom prst="straightConnector1">
            <a:avLst/>
          </a:prstGeom>
          <a:ln>
            <a:solidFill>
              <a:srgbClr val="000000"/>
            </a:solidFill>
            <a:tailEnd type="triangle" w="med" len="med"/>
          </a:ln>
        </p:spPr>
      </p:cxnSp>
      <p:sp>
        <p:nvSpPr>
          <p:cNvPr id="2" name="Slide Number Placeholder 1"/>
          <p:cNvSpPr>
            <a:spLocks noGrp="1"/>
          </p:cNvSpPr>
          <p:nvPr>
            <p:ph type="sldNum" sz="quarter" idx="12"/>
          </p:nvPr>
        </p:nvSpPr>
        <p:spPr/>
        <p:txBody>
          <a:bodyPr/>
          <a:lstStyle/>
          <a:p>
            <a:fld id="{074AEAE9-3A27-40E1-8080-B19AA818B55A}" type="slidenum">
              <a:rPr lang="en-US" smtClean="0"/>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579307966"/>
      </p:ext>
    </p:extLst>
  </p:cSld>
  <p:clrMapOvr>
    <a:masterClrMapping/>
  </p:clrMapOvr>
  <mc:AlternateContent xmlns:mc="http://schemas.openxmlformats.org/markup-compatibility/2006" xmlns:p14="http://schemas.microsoft.com/office/powerpoint/2010/main">
    <mc:Choice Requires="p14">
      <p:transition spd="slow" p14:dur="2000" advTm="218580"/>
    </mc:Choice>
    <mc:Fallback xmlns="">
      <p:transition spd="slow" advTm="218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3058306" y="2307218"/>
            <a:ext cx="972487" cy="796520"/>
          </a:xfrm>
          <a:custGeom>
            <a:avLst/>
            <a:gdLst/>
            <a:ahLst/>
            <a:cxnLst/>
            <a:rect l="0" t="0" r="r" b="b"/>
            <a:pathLst>
              <a:path w="2288" h="2161">
                <a:moveTo>
                  <a:pt x="360" y="0"/>
                </a:moveTo>
                <a:cubicBezTo>
                  <a:pt x="180" y="0"/>
                  <a:pt x="0" y="180"/>
                  <a:pt x="0" y="360"/>
                </a:cubicBezTo>
                <a:lnTo>
                  <a:pt x="0" y="1800"/>
                </a:lnTo>
                <a:cubicBezTo>
                  <a:pt x="0" y="1980"/>
                  <a:pt x="180" y="2160"/>
                  <a:pt x="360" y="2160"/>
                </a:cubicBezTo>
                <a:lnTo>
                  <a:pt x="1927" y="2160"/>
                </a:lnTo>
                <a:cubicBezTo>
                  <a:pt x="2107" y="2160"/>
                  <a:pt x="2287" y="1980"/>
                  <a:pt x="2287" y="1800"/>
                </a:cubicBezTo>
                <a:lnTo>
                  <a:pt x="2287" y="360"/>
                </a:lnTo>
                <a:cubicBezTo>
                  <a:pt x="2287" y="180"/>
                  <a:pt x="2107" y="0"/>
                  <a:pt x="1927" y="0"/>
                </a:cubicBezTo>
                <a:lnTo>
                  <a:pt x="36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Memory-safe lang-uages</a:t>
            </a:r>
            <a:endParaRPr lang="en-US" sz="2000" spc="-1">
              <a:solidFill>
                <a:srgbClr val="000000"/>
              </a:solidFill>
              <a:uFill>
                <a:solidFill>
                  <a:srgbClr val="FFFFFF"/>
                </a:solidFill>
              </a:uFill>
              <a:latin typeface="Arial"/>
            </a:endParaRPr>
          </a:p>
        </p:txBody>
      </p:sp>
      <p:sp>
        <p:nvSpPr>
          <p:cNvPr id="151" name="CustomShape 2"/>
          <p:cNvSpPr/>
          <p:nvPr/>
        </p:nvSpPr>
        <p:spPr>
          <a:xfrm>
            <a:off x="2599714" y="333444"/>
            <a:ext cx="3835920" cy="702811"/>
          </a:xfrm>
          <a:prstGeom prst="ellipse">
            <a:avLst/>
          </a:prstGeom>
          <a:solidFill>
            <a:srgbClr val="AECF00"/>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600" spc="-1" dirty="0">
                <a:solidFill>
                  <a:srgbClr val="000000"/>
                </a:solidFill>
                <a:uFill>
                  <a:solidFill>
                    <a:srgbClr val="FFFFFF"/>
                  </a:solidFill>
                </a:uFill>
                <a:latin typeface="Arial"/>
              </a:rPr>
              <a:t>Security </a:t>
            </a:r>
            <a:r>
              <a:rPr lang="en-US" sz="1600" spc="-1" dirty="0" smtClean="0">
                <a:solidFill>
                  <a:srgbClr val="000000"/>
                </a:solidFill>
                <a:uFill>
                  <a:solidFill>
                    <a:srgbClr val="FFFFFF"/>
                  </a:solidFill>
                </a:uFill>
                <a:latin typeface="Arial"/>
              </a:rPr>
              <a:t>implemented</a:t>
            </a:r>
            <a:br>
              <a:rPr lang="en-US" sz="1600" spc="-1" dirty="0" smtClean="0">
                <a:solidFill>
                  <a:srgbClr val="000000"/>
                </a:solidFill>
                <a:uFill>
                  <a:solidFill>
                    <a:srgbClr val="FFFFFF"/>
                  </a:solidFill>
                </a:uFill>
                <a:latin typeface="Arial"/>
              </a:rPr>
            </a:br>
            <a:r>
              <a:rPr lang="en-US" sz="1600" spc="-1" dirty="0" smtClean="0">
                <a:solidFill>
                  <a:srgbClr val="000000"/>
                </a:solidFill>
                <a:uFill>
                  <a:solidFill>
                    <a:srgbClr val="FFFFFF"/>
                  </a:solidFill>
                </a:uFill>
                <a:latin typeface="Arial"/>
              </a:rPr>
              <a:t>in</a:t>
            </a:r>
            <a:r>
              <a:rPr lang="en-US" sz="1600" spc="-1" dirty="0">
                <a:solidFill>
                  <a:srgbClr val="000000"/>
                </a:solidFill>
                <a:uFill>
                  <a:solidFill>
                    <a:srgbClr val="FFFFFF"/>
                  </a:solidFill>
                </a:uFill>
                <a:latin typeface="Arial"/>
              </a:rPr>
              <a:t> </a:t>
            </a:r>
            <a:r>
              <a:rPr lang="en-US" sz="1600" spc="-1" dirty="0" smtClean="0">
                <a:solidFill>
                  <a:srgbClr val="000000"/>
                </a:solidFill>
                <a:uFill>
                  <a:solidFill>
                    <a:srgbClr val="FFFFFF"/>
                  </a:solidFill>
                </a:uFill>
                <a:latin typeface="Arial"/>
              </a:rPr>
              <a:t>all </a:t>
            </a:r>
            <a:r>
              <a:rPr lang="en-US" sz="1600" spc="-1" dirty="0">
                <a:solidFill>
                  <a:srgbClr val="000000"/>
                </a:solidFill>
                <a:uFill>
                  <a:solidFill>
                    <a:srgbClr val="FFFFFF"/>
                  </a:solidFill>
                </a:uFill>
                <a:latin typeface="Arial"/>
              </a:rPr>
              <a:t>software development processes</a:t>
            </a:r>
            <a:endParaRPr lang="en-US" sz="2000" spc="-1" dirty="0">
              <a:solidFill>
                <a:srgbClr val="000000"/>
              </a:solidFill>
              <a:uFill>
                <a:solidFill>
                  <a:srgbClr val="FFFFFF"/>
                </a:solidFill>
              </a:uFill>
              <a:latin typeface="Arial"/>
            </a:endParaRPr>
          </a:p>
        </p:txBody>
      </p:sp>
      <p:sp>
        <p:nvSpPr>
          <p:cNvPr id="152" name="CustomShape 3"/>
          <p:cNvSpPr/>
          <p:nvPr/>
        </p:nvSpPr>
        <p:spPr>
          <a:xfrm>
            <a:off x="1599576" y="1510699"/>
            <a:ext cx="1080541" cy="515395"/>
          </a:xfrm>
          <a:custGeom>
            <a:avLst/>
            <a:gdLst/>
            <a:ahLst/>
            <a:cxnLst/>
            <a:rect l="0" t="0" r="r" b="b"/>
            <a:pathLst>
              <a:path w="2542" h="1399">
                <a:moveTo>
                  <a:pt x="233" y="0"/>
                </a:moveTo>
                <a:cubicBezTo>
                  <a:pt x="116" y="0"/>
                  <a:pt x="0" y="116"/>
                  <a:pt x="0" y="233"/>
                </a:cubicBezTo>
                <a:lnTo>
                  <a:pt x="0" y="1165"/>
                </a:lnTo>
                <a:cubicBezTo>
                  <a:pt x="0" y="1281"/>
                  <a:pt x="116" y="1398"/>
                  <a:pt x="233" y="1398"/>
                </a:cubicBezTo>
                <a:lnTo>
                  <a:pt x="2308" y="1398"/>
                </a:lnTo>
                <a:cubicBezTo>
                  <a:pt x="2424" y="1398"/>
                  <a:pt x="2541" y="1281"/>
                  <a:pt x="2541" y="1165"/>
                </a:cubicBezTo>
                <a:lnTo>
                  <a:pt x="2541" y="233"/>
                </a:lnTo>
                <a:cubicBezTo>
                  <a:pt x="2541" y="116"/>
                  <a:pt x="2424" y="0"/>
                  <a:pt x="2308" y="0"/>
                </a:cubicBezTo>
                <a:lnTo>
                  <a:pt x="233"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Security in design</a:t>
            </a:r>
            <a:endParaRPr lang="en-US" sz="2000" spc="-1">
              <a:solidFill>
                <a:srgbClr val="000000"/>
              </a:solidFill>
              <a:uFill>
                <a:solidFill>
                  <a:srgbClr val="FFFFFF"/>
                </a:solidFill>
              </a:uFill>
              <a:latin typeface="Arial"/>
            </a:endParaRPr>
          </a:p>
        </p:txBody>
      </p:sp>
      <p:sp>
        <p:nvSpPr>
          <p:cNvPr id="153" name="CustomShape 4"/>
          <p:cNvSpPr/>
          <p:nvPr/>
        </p:nvSpPr>
        <p:spPr>
          <a:xfrm>
            <a:off x="897224" y="5019222"/>
            <a:ext cx="1782892" cy="890228"/>
          </a:xfrm>
          <a:custGeom>
            <a:avLst/>
            <a:gdLst/>
            <a:ahLst/>
            <a:cxnLst/>
            <a:rect l="0" t="0" r="r" b="b"/>
            <a:pathLst>
              <a:path w="4193" h="2415">
                <a:moveTo>
                  <a:pt x="402" y="0"/>
                </a:moveTo>
                <a:cubicBezTo>
                  <a:pt x="201" y="0"/>
                  <a:pt x="0" y="201"/>
                  <a:pt x="0" y="402"/>
                </a:cubicBezTo>
                <a:lnTo>
                  <a:pt x="0" y="2011"/>
                </a:lnTo>
                <a:cubicBezTo>
                  <a:pt x="0" y="2212"/>
                  <a:pt x="201" y="2414"/>
                  <a:pt x="402" y="2414"/>
                </a:cubicBezTo>
                <a:lnTo>
                  <a:pt x="3789" y="2414"/>
                </a:lnTo>
                <a:cubicBezTo>
                  <a:pt x="3990" y="2414"/>
                  <a:pt x="4192" y="2212"/>
                  <a:pt x="4192" y="2011"/>
                </a:cubicBezTo>
                <a:lnTo>
                  <a:pt x="4192" y="402"/>
                </a:lnTo>
                <a:cubicBezTo>
                  <a:pt x="4192" y="201"/>
                  <a:pt x="3990" y="0"/>
                  <a:pt x="3789" y="0"/>
                </a:cubicBezTo>
                <a:lnTo>
                  <a:pt x="402"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Secure design principles applied, including all S&amp;S</a:t>
            </a:r>
            <a:endParaRPr lang="en-US" sz="2000" spc="-1">
              <a:solidFill>
                <a:srgbClr val="000000"/>
              </a:solidFill>
              <a:uFill>
                <a:solidFill>
                  <a:srgbClr val="FFFFFF"/>
                </a:solidFill>
              </a:uFill>
              <a:latin typeface="Arial"/>
            </a:endParaRPr>
          </a:p>
        </p:txBody>
      </p:sp>
      <p:sp>
        <p:nvSpPr>
          <p:cNvPr id="154" name="CustomShape 5"/>
          <p:cNvSpPr/>
          <p:nvPr/>
        </p:nvSpPr>
        <p:spPr>
          <a:xfrm>
            <a:off x="2193873" y="3338009"/>
            <a:ext cx="1890946" cy="749666"/>
          </a:xfrm>
          <a:custGeom>
            <a:avLst/>
            <a:gdLst/>
            <a:ahLst/>
            <a:cxnLst/>
            <a:rect l="0" t="0" r="r" b="b"/>
            <a:pathLst>
              <a:path w="4447" h="2034">
                <a:moveTo>
                  <a:pt x="338" y="0"/>
                </a:moveTo>
                <a:cubicBezTo>
                  <a:pt x="169" y="0"/>
                  <a:pt x="0" y="169"/>
                  <a:pt x="0" y="338"/>
                </a:cubicBezTo>
                <a:lnTo>
                  <a:pt x="0" y="1694"/>
                </a:lnTo>
                <a:cubicBezTo>
                  <a:pt x="0" y="1863"/>
                  <a:pt x="169" y="2033"/>
                  <a:pt x="338" y="2033"/>
                </a:cubicBezTo>
                <a:lnTo>
                  <a:pt x="4107" y="2033"/>
                </a:lnTo>
                <a:cubicBezTo>
                  <a:pt x="4276" y="2033"/>
                  <a:pt x="4446" y="1863"/>
                  <a:pt x="4446" y="1694"/>
                </a:cubicBezTo>
                <a:lnTo>
                  <a:pt x="4446" y="338"/>
                </a:lnTo>
                <a:cubicBezTo>
                  <a:pt x="4446" y="169"/>
                  <a:pt x="4276" y="0"/>
                  <a:pt x="4107" y="0"/>
                </a:cubicBezTo>
                <a:lnTo>
                  <a:pt x="33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Availability through scalability</a:t>
            </a:r>
            <a:endParaRPr lang="en-US" sz="2000" spc="-1">
              <a:solidFill>
                <a:srgbClr val="000000"/>
              </a:solidFill>
              <a:uFill>
                <a:solidFill>
                  <a:srgbClr val="FFFFFF"/>
                </a:solidFill>
              </a:uFill>
              <a:latin typeface="Arial"/>
            </a:endParaRPr>
          </a:p>
        </p:txBody>
      </p:sp>
      <p:sp>
        <p:nvSpPr>
          <p:cNvPr id="155" name="CustomShape 6"/>
          <p:cNvSpPr/>
          <p:nvPr/>
        </p:nvSpPr>
        <p:spPr>
          <a:xfrm>
            <a:off x="5867712" y="2588344"/>
            <a:ext cx="1188595" cy="515395"/>
          </a:xfrm>
          <a:custGeom>
            <a:avLst/>
            <a:gdLst/>
            <a:ahLst/>
            <a:cxnLst/>
            <a:rect l="0" t="0" r="r" b="b"/>
            <a:pathLst>
              <a:path w="2796" h="1399">
                <a:moveTo>
                  <a:pt x="233" y="0"/>
                </a:moveTo>
                <a:cubicBezTo>
                  <a:pt x="116" y="0"/>
                  <a:pt x="0" y="116"/>
                  <a:pt x="0" y="233"/>
                </a:cubicBezTo>
                <a:lnTo>
                  <a:pt x="0" y="1165"/>
                </a:lnTo>
                <a:cubicBezTo>
                  <a:pt x="0" y="1281"/>
                  <a:pt x="116" y="1398"/>
                  <a:pt x="233" y="1398"/>
                </a:cubicBezTo>
                <a:lnTo>
                  <a:pt x="2562" y="1398"/>
                </a:lnTo>
                <a:cubicBezTo>
                  <a:pt x="2678" y="1398"/>
                  <a:pt x="2795" y="1281"/>
                  <a:pt x="2795" y="1165"/>
                </a:cubicBezTo>
                <a:lnTo>
                  <a:pt x="2795" y="233"/>
                </a:lnTo>
                <a:cubicBezTo>
                  <a:pt x="2795" y="116"/>
                  <a:pt x="2678" y="0"/>
                  <a:pt x="2562" y="0"/>
                </a:cubicBezTo>
                <a:lnTo>
                  <a:pt x="233"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Security in verification</a:t>
            </a:r>
            <a:endParaRPr lang="en-US" sz="2000" spc="-1">
              <a:solidFill>
                <a:srgbClr val="000000"/>
              </a:solidFill>
              <a:uFill>
                <a:solidFill>
                  <a:srgbClr val="FFFFFF"/>
                </a:solidFill>
              </a:uFill>
              <a:latin typeface="Arial"/>
            </a:endParaRPr>
          </a:p>
        </p:txBody>
      </p:sp>
      <p:sp>
        <p:nvSpPr>
          <p:cNvPr id="156" name="CustomShape 7"/>
          <p:cNvSpPr/>
          <p:nvPr/>
        </p:nvSpPr>
        <p:spPr>
          <a:xfrm>
            <a:off x="4787171" y="1979240"/>
            <a:ext cx="1026514" cy="702811"/>
          </a:xfrm>
          <a:custGeom>
            <a:avLst/>
            <a:gdLst/>
            <a:ahLst/>
            <a:cxnLst/>
            <a:rect l="0" t="0" r="r" b="b"/>
            <a:pathLst>
              <a:path w="2415" h="1907">
                <a:moveTo>
                  <a:pt x="317" y="0"/>
                </a:moveTo>
                <a:cubicBezTo>
                  <a:pt x="158" y="0"/>
                  <a:pt x="0" y="158"/>
                  <a:pt x="0" y="317"/>
                </a:cubicBezTo>
                <a:lnTo>
                  <a:pt x="0" y="1588"/>
                </a:lnTo>
                <a:cubicBezTo>
                  <a:pt x="0" y="1747"/>
                  <a:pt x="158" y="1906"/>
                  <a:pt x="317" y="1906"/>
                </a:cubicBezTo>
                <a:lnTo>
                  <a:pt x="2096" y="1906"/>
                </a:lnTo>
                <a:cubicBezTo>
                  <a:pt x="2255" y="1906"/>
                  <a:pt x="2414" y="1747"/>
                  <a:pt x="2414" y="1588"/>
                </a:cubicBezTo>
                <a:lnTo>
                  <a:pt x="2414" y="317"/>
                </a:lnTo>
                <a:cubicBezTo>
                  <a:pt x="2414" y="158"/>
                  <a:pt x="2255" y="0"/>
                  <a:pt x="2096" y="0"/>
                </a:cubicBezTo>
                <a:lnTo>
                  <a:pt x="31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Supply chain (reuse)</a:t>
            </a:r>
            <a:endParaRPr lang="en-US" sz="2000" spc="-1" dirty="0">
              <a:solidFill>
                <a:srgbClr val="000000"/>
              </a:solidFill>
              <a:uFill>
                <a:solidFill>
                  <a:srgbClr val="FFFFFF"/>
                </a:solidFill>
              </a:uFill>
              <a:latin typeface="Arial"/>
            </a:endParaRPr>
          </a:p>
        </p:txBody>
      </p:sp>
      <p:sp>
        <p:nvSpPr>
          <p:cNvPr id="157" name="CustomShape 8"/>
          <p:cNvSpPr/>
          <p:nvPr/>
        </p:nvSpPr>
        <p:spPr>
          <a:xfrm>
            <a:off x="5868138" y="1144352"/>
            <a:ext cx="1512757" cy="562249"/>
          </a:xfrm>
          <a:custGeom>
            <a:avLst/>
            <a:gdLst/>
            <a:ahLst/>
            <a:cxnLst/>
            <a:rect l="0" t="0" r="r" b="b"/>
            <a:pathLst>
              <a:path w="3557" h="1525">
                <a:moveTo>
                  <a:pt x="254" y="0"/>
                </a:moveTo>
                <a:cubicBezTo>
                  <a:pt x="127" y="0"/>
                  <a:pt x="0" y="127"/>
                  <a:pt x="0" y="254"/>
                </a:cubicBezTo>
                <a:lnTo>
                  <a:pt x="0" y="1270"/>
                </a:lnTo>
                <a:cubicBezTo>
                  <a:pt x="0" y="1397"/>
                  <a:pt x="127" y="1524"/>
                  <a:pt x="254" y="1524"/>
                </a:cubicBezTo>
                <a:lnTo>
                  <a:pt x="3302" y="1524"/>
                </a:lnTo>
                <a:cubicBezTo>
                  <a:pt x="3429" y="1524"/>
                  <a:pt x="3556" y="1397"/>
                  <a:pt x="3556" y="1270"/>
                </a:cubicBezTo>
                <a:lnTo>
                  <a:pt x="3556" y="254"/>
                </a:lnTo>
                <a:cubicBezTo>
                  <a:pt x="3556" y="127"/>
                  <a:pt x="3429" y="0"/>
                  <a:pt x="3302"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Development environment</a:t>
            </a:r>
            <a:endParaRPr lang="en-US" sz="2000" spc="-1">
              <a:solidFill>
                <a:srgbClr val="000000"/>
              </a:solidFill>
              <a:uFill>
                <a:solidFill>
                  <a:srgbClr val="FFFFFF"/>
                </a:solidFill>
              </a:uFill>
              <a:latin typeface="Arial"/>
            </a:endParaRPr>
          </a:p>
        </p:txBody>
      </p:sp>
      <p:sp>
        <p:nvSpPr>
          <p:cNvPr id="158" name="CustomShape 9"/>
          <p:cNvSpPr/>
          <p:nvPr/>
        </p:nvSpPr>
        <p:spPr>
          <a:xfrm>
            <a:off x="6203360" y="1744970"/>
            <a:ext cx="1404703" cy="655957"/>
          </a:xfrm>
          <a:custGeom>
            <a:avLst/>
            <a:gdLst/>
            <a:ahLst/>
            <a:cxnLst/>
            <a:rect l="0" t="0" r="r" b="b"/>
            <a:pathLst>
              <a:path w="3304" h="1780">
                <a:moveTo>
                  <a:pt x="296" y="0"/>
                </a:moveTo>
                <a:cubicBezTo>
                  <a:pt x="148" y="0"/>
                  <a:pt x="0" y="148"/>
                  <a:pt x="0" y="296"/>
                </a:cubicBezTo>
                <a:lnTo>
                  <a:pt x="0" y="1482"/>
                </a:lnTo>
                <a:cubicBezTo>
                  <a:pt x="0" y="1630"/>
                  <a:pt x="148" y="1779"/>
                  <a:pt x="296" y="1779"/>
                </a:cubicBezTo>
                <a:lnTo>
                  <a:pt x="3006" y="1779"/>
                </a:lnTo>
                <a:cubicBezTo>
                  <a:pt x="3154" y="1779"/>
                  <a:pt x="3303" y="1630"/>
                  <a:pt x="3303" y="1482"/>
                </a:cubicBezTo>
                <a:lnTo>
                  <a:pt x="3303" y="296"/>
                </a:lnTo>
                <a:cubicBezTo>
                  <a:pt x="3303" y="148"/>
                  <a:pt x="3154" y="0"/>
                  <a:pt x="3006" y="0"/>
                </a:cubicBezTo>
                <a:lnTo>
                  <a:pt x="296"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Deployment &amp; operations</a:t>
            </a:r>
            <a:endParaRPr lang="en-US" sz="2000" spc="-1">
              <a:solidFill>
                <a:srgbClr val="000000"/>
              </a:solidFill>
              <a:uFill>
                <a:solidFill>
                  <a:srgbClr val="FFFFFF"/>
                </a:solidFill>
              </a:uFill>
              <a:latin typeface="Arial"/>
            </a:endParaRPr>
          </a:p>
        </p:txBody>
      </p:sp>
      <p:sp>
        <p:nvSpPr>
          <p:cNvPr id="159" name="CustomShape 10"/>
          <p:cNvSpPr/>
          <p:nvPr/>
        </p:nvSpPr>
        <p:spPr>
          <a:xfrm>
            <a:off x="7920739" y="901596"/>
            <a:ext cx="918460" cy="515395"/>
          </a:xfrm>
          <a:custGeom>
            <a:avLst/>
            <a:gdLst/>
            <a:ahLst/>
            <a:cxnLst/>
            <a:rect l="0" t="0" r="r" b="b"/>
            <a:pathLst>
              <a:path w="2161" h="1399">
                <a:moveTo>
                  <a:pt x="233" y="0"/>
                </a:moveTo>
                <a:cubicBezTo>
                  <a:pt x="116" y="0"/>
                  <a:pt x="0" y="116"/>
                  <a:pt x="0" y="233"/>
                </a:cubicBezTo>
                <a:lnTo>
                  <a:pt x="0" y="1165"/>
                </a:lnTo>
                <a:cubicBezTo>
                  <a:pt x="0" y="1281"/>
                  <a:pt x="116" y="1398"/>
                  <a:pt x="233" y="1398"/>
                </a:cubicBezTo>
                <a:lnTo>
                  <a:pt x="1927" y="1398"/>
                </a:lnTo>
                <a:cubicBezTo>
                  <a:pt x="2043" y="1398"/>
                  <a:pt x="2160" y="1281"/>
                  <a:pt x="2160" y="1165"/>
                </a:cubicBezTo>
                <a:lnTo>
                  <a:pt x="2160" y="233"/>
                </a:lnTo>
                <a:cubicBezTo>
                  <a:pt x="2160" y="116"/>
                  <a:pt x="2043" y="0"/>
                  <a:pt x="1927" y="0"/>
                </a:cubicBezTo>
                <a:lnTo>
                  <a:pt x="233"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People</a:t>
            </a:r>
            <a:endParaRPr lang="en-US" sz="2000" spc="-1">
              <a:solidFill>
                <a:srgbClr val="000000"/>
              </a:solidFill>
              <a:uFill>
                <a:solidFill>
                  <a:srgbClr val="FFFFFF"/>
                </a:solidFill>
              </a:uFill>
              <a:latin typeface="Arial"/>
            </a:endParaRPr>
          </a:p>
        </p:txBody>
      </p:sp>
      <p:cxnSp>
        <p:nvCxnSpPr>
          <p:cNvPr id="160" name="Line 11"/>
          <p:cNvCxnSpPr>
            <a:stCxn id="152" idx="0"/>
          </p:cNvCxnSpPr>
          <p:nvPr/>
        </p:nvCxnSpPr>
        <p:spPr>
          <a:xfrm flipV="1">
            <a:off x="2139846" y="1036994"/>
            <a:ext cx="2379317" cy="474074"/>
          </a:xfrm>
          <a:prstGeom prst="straightConnector1">
            <a:avLst/>
          </a:prstGeom>
          <a:ln>
            <a:solidFill>
              <a:srgbClr val="000000"/>
            </a:solidFill>
            <a:tailEnd type="triangle" w="med" len="med"/>
          </a:ln>
        </p:spPr>
      </p:cxnSp>
      <p:cxnSp>
        <p:nvCxnSpPr>
          <p:cNvPr id="161" name="Line 12"/>
          <p:cNvCxnSpPr>
            <a:stCxn id="155" idx="0"/>
          </p:cNvCxnSpPr>
          <p:nvPr/>
        </p:nvCxnSpPr>
        <p:spPr>
          <a:xfrm flipH="1" flipV="1">
            <a:off x="4518313" y="1036624"/>
            <a:ext cx="1944123" cy="1552088"/>
          </a:xfrm>
          <a:prstGeom prst="straightConnector1">
            <a:avLst/>
          </a:prstGeom>
          <a:ln>
            <a:solidFill>
              <a:srgbClr val="000000"/>
            </a:solidFill>
            <a:tailEnd type="triangle" w="med" len="med"/>
          </a:ln>
        </p:spPr>
      </p:cxnSp>
      <p:cxnSp>
        <p:nvCxnSpPr>
          <p:cNvPr id="162" name="Line 13"/>
          <p:cNvCxnSpPr>
            <a:stCxn id="153" idx="0"/>
            <a:endCxn id="152" idx="2"/>
          </p:cNvCxnSpPr>
          <p:nvPr/>
        </p:nvCxnSpPr>
        <p:spPr>
          <a:xfrm flipV="1">
            <a:off x="1788458" y="2026095"/>
            <a:ext cx="351814" cy="2993496"/>
          </a:xfrm>
          <a:prstGeom prst="straightConnector1">
            <a:avLst/>
          </a:prstGeom>
          <a:ln>
            <a:solidFill>
              <a:srgbClr val="000000"/>
            </a:solidFill>
            <a:tailEnd type="triangle" w="med" len="med"/>
          </a:ln>
        </p:spPr>
      </p:cxnSp>
      <p:cxnSp>
        <p:nvCxnSpPr>
          <p:cNvPr id="163" name="Line 14"/>
          <p:cNvCxnSpPr>
            <a:stCxn id="154" idx="0"/>
            <a:endCxn id="152" idx="2"/>
          </p:cNvCxnSpPr>
          <p:nvPr/>
        </p:nvCxnSpPr>
        <p:spPr>
          <a:xfrm flipH="1" flipV="1">
            <a:off x="2139846" y="2026094"/>
            <a:ext cx="999713" cy="1312284"/>
          </a:xfrm>
          <a:prstGeom prst="straightConnector1">
            <a:avLst/>
          </a:prstGeom>
          <a:ln>
            <a:solidFill>
              <a:srgbClr val="000000"/>
            </a:solidFill>
            <a:tailEnd type="triangle" w="med" len="med"/>
          </a:ln>
        </p:spPr>
      </p:cxnSp>
      <p:cxnSp>
        <p:nvCxnSpPr>
          <p:cNvPr id="164" name="Line 15"/>
          <p:cNvCxnSpPr>
            <a:stCxn id="150" idx="0"/>
            <a:endCxn id="152" idx="2"/>
          </p:cNvCxnSpPr>
          <p:nvPr/>
        </p:nvCxnSpPr>
        <p:spPr>
          <a:xfrm flipH="1" flipV="1">
            <a:off x="2139846" y="2026094"/>
            <a:ext cx="1405129" cy="281494"/>
          </a:xfrm>
          <a:prstGeom prst="straightConnector1">
            <a:avLst/>
          </a:prstGeom>
          <a:ln>
            <a:solidFill>
              <a:srgbClr val="000000"/>
            </a:solidFill>
            <a:tailEnd type="triangle" w="med" len="med"/>
          </a:ln>
        </p:spPr>
      </p:cxnSp>
      <p:cxnSp>
        <p:nvCxnSpPr>
          <p:cNvPr id="165" name="Line 16"/>
          <p:cNvCxnSpPr>
            <a:stCxn id="156" idx="0"/>
          </p:cNvCxnSpPr>
          <p:nvPr/>
        </p:nvCxnSpPr>
        <p:spPr>
          <a:xfrm flipH="1" flipV="1">
            <a:off x="4518737" y="1036994"/>
            <a:ext cx="781903" cy="942616"/>
          </a:xfrm>
          <a:prstGeom prst="straightConnector1">
            <a:avLst/>
          </a:prstGeom>
          <a:ln>
            <a:solidFill>
              <a:srgbClr val="000000"/>
            </a:solidFill>
            <a:tailEnd type="triangle" w="med" len="med"/>
          </a:ln>
        </p:spPr>
      </p:cxnSp>
      <p:cxnSp>
        <p:nvCxnSpPr>
          <p:cNvPr id="166" name="Line 17"/>
          <p:cNvCxnSpPr>
            <a:stCxn id="158" idx="1"/>
          </p:cNvCxnSpPr>
          <p:nvPr/>
        </p:nvCxnSpPr>
        <p:spPr>
          <a:xfrm flipH="1" flipV="1">
            <a:off x="4518737" y="1036993"/>
            <a:ext cx="1685048" cy="1036324"/>
          </a:xfrm>
          <a:prstGeom prst="straightConnector1">
            <a:avLst/>
          </a:prstGeom>
          <a:ln>
            <a:solidFill>
              <a:srgbClr val="000000"/>
            </a:solidFill>
            <a:tailEnd type="triangle" w="med" len="med"/>
          </a:ln>
        </p:spPr>
      </p:cxnSp>
      <p:cxnSp>
        <p:nvCxnSpPr>
          <p:cNvPr id="167" name="Line 18"/>
          <p:cNvCxnSpPr>
            <a:stCxn id="157" idx="0"/>
            <a:endCxn id="151" idx="5"/>
          </p:cNvCxnSpPr>
          <p:nvPr/>
        </p:nvCxnSpPr>
        <p:spPr>
          <a:xfrm flipH="1" flipV="1">
            <a:off x="5874093" y="933324"/>
            <a:ext cx="750848" cy="211396"/>
          </a:xfrm>
          <a:prstGeom prst="straightConnector1">
            <a:avLst/>
          </a:prstGeom>
          <a:ln>
            <a:solidFill>
              <a:srgbClr val="000000"/>
            </a:solidFill>
            <a:tailEnd type="triangle" w="med" len="med"/>
          </a:ln>
        </p:spPr>
      </p:cxnSp>
      <p:cxnSp>
        <p:nvCxnSpPr>
          <p:cNvPr id="168" name="Line 19"/>
          <p:cNvCxnSpPr>
            <a:stCxn id="159" idx="1"/>
            <a:endCxn id="151" idx="5"/>
          </p:cNvCxnSpPr>
          <p:nvPr/>
        </p:nvCxnSpPr>
        <p:spPr>
          <a:xfrm flipH="1" flipV="1">
            <a:off x="5874093" y="933324"/>
            <a:ext cx="2047071" cy="226154"/>
          </a:xfrm>
          <a:prstGeom prst="straightConnector1">
            <a:avLst/>
          </a:prstGeom>
          <a:ln>
            <a:solidFill>
              <a:srgbClr val="000000"/>
            </a:solidFill>
            <a:tailEnd type="triangle" w="med" len="med"/>
          </a:ln>
        </p:spPr>
      </p:cxnSp>
      <p:sp>
        <p:nvSpPr>
          <p:cNvPr id="169" name="CustomShape 20"/>
          <p:cNvSpPr/>
          <p:nvPr/>
        </p:nvSpPr>
        <p:spPr>
          <a:xfrm>
            <a:off x="4679117" y="3665988"/>
            <a:ext cx="1782892" cy="796520"/>
          </a:xfrm>
          <a:custGeom>
            <a:avLst/>
            <a:gdLst/>
            <a:ahLst/>
            <a:cxnLst/>
            <a:rect l="0" t="0" r="r" b="b"/>
            <a:pathLst>
              <a:path w="4193" h="2161">
                <a:moveTo>
                  <a:pt x="360" y="0"/>
                </a:moveTo>
                <a:cubicBezTo>
                  <a:pt x="180" y="0"/>
                  <a:pt x="0" y="180"/>
                  <a:pt x="0" y="360"/>
                </a:cubicBezTo>
                <a:lnTo>
                  <a:pt x="0" y="1800"/>
                </a:lnTo>
                <a:cubicBezTo>
                  <a:pt x="0" y="1980"/>
                  <a:pt x="180" y="2160"/>
                  <a:pt x="360" y="2160"/>
                </a:cubicBezTo>
                <a:lnTo>
                  <a:pt x="3832" y="2160"/>
                </a:lnTo>
                <a:cubicBezTo>
                  <a:pt x="4012" y="2160"/>
                  <a:pt x="4192" y="1980"/>
                  <a:pt x="4192" y="1800"/>
                </a:cubicBezTo>
                <a:lnTo>
                  <a:pt x="4192" y="360"/>
                </a:lnTo>
                <a:cubicBezTo>
                  <a:pt x="4192" y="180"/>
                  <a:pt x="4012" y="0"/>
                  <a:pt x="3832" y="0"/>
                </a:cubicBezTo>
                <a:lnTo>
                  <a:pt x="36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Auto-detect vulnerabilities when they are publicly reported</a:t>
            </a:r>
            <a:endParaRPr lang="en-US" sz="2000" spc="-1">
              <a:solidFill>
                <a:srgbClr val="000000"/>
              </a:solidFill>
              <a:uFill>
                <a:solidFill>
                  <a:srgbClr val="FFFFFF"/>
                </a:solidFill>
              </a:uFill>
              <a:latin typeface="Arial"/>
            </a:endParaRPr>
          </a:p>
        </p:txBody>
      </p:sp>
      <p:cxnSp>
        <p:nvCxnSpPr>
          <p:cNvPr id="170" name="Line 21"/>
          <p:cNvCxnSpPr>
            <a:endCxn id="166" idx="1"/>
          </p:cNvCxnSpPr>
          <p:nvPr/>
        </p:nvCxnSpPr>
        <p:spPr>
          <a:xfrm flipV="1">
            <a:off x="4274128" y="1036994"/>
            <a:ext cx="245035" cy="3472737"/>
          </a:xfrm>
          <a:prstGeom prst="straightConnector1">
            <a:avLst/>
          </a:prstGeom>
          <a:ln>
            <a:solidFill>
              <a:srgbClr val="000000"/>
            </a:solidFill>
            <a:tailEnd type="triangle" w="med" len="med"/>
          </a:ln>
        </p:spPr>
      </p:cxnSp>
      <p:sp>
        <p:nvSpPr>
          <p:cNvPr id="171" name="CustomShape 22"/>
          <p:cNvSpPr/>
          <p:nvPr/>
        </p:nvSpPr>
        <p:spPr>
          <a:xfrm>
            <a:off x="7420458" y="4686817"/>
            <a:ext cx="1080541" cy="529414"/>
          </a:xfrm>
          <a:custGeom>
            <a:avLst/>
            <a:gdLst/>
            <a:ahLst/>
            <a:cxnLst/>
            <a:rect l="0" t="0" r="r" b="b"/>
            <a:pathLst>
              <a:path w="2542" h="1436">
                <a:moveTo>
                  <a:pt x="239" y="0"/>
                </a:moveTo>
                <a:cubicBezTo>
                  <a:pt x="119" y="0"/>
                  <a:pt x="0" y="119"/>
                  <a:pt x="0" y="239"/>
                </a:cubicBezTo>
                <a:lnTo>
                  <a:pt x="0" y="1196"/>
                </a:lnTo>
                <a:cubicBezTo>
                  <a:pt x="0" y="1315"/>
                  <a:pt x="119" y="1435"/>
                  <a:pt x="239" y="1435"/>
                </a:cubicBezTo>
                <a:lnTo>
                  <a:pt x="2301" y="1435"/>
                </a:lnTo>
                <a:cubicBezTo>
                  <a:pt x="2421" y="1435"/>
                  <a:pt x="2541" y="1315"/>
                  <a:pt x="2541" y="1196"/>
                </a:cubicBezTo>
                <a:lnTo>
                  <a:pt x="2541" y="239"/>
                </a:lnTo>
                <a:cubicBezTo>
                  <a:pt x="2541" y="119"/>
                  <a:pt x="2421" y="0"/>
                  <a:pt x="2301" y="0"/>
                </a:cubicBezTo>
                <a:lnTo>
                  <a:pt x="239"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300" spc="-1" dirty="0">
                <a:solidFill>
                  <a:srgbClr val="000000"/>
                </a:solidFill>
                <a:uFill>
                  <a:solidFill>
                    <a:srgbClr val="FFFFFF"/>
                  </a:solidFill>
                </a:uFill>
                <a:latin typeface="Arial"/>
              </a:rPr>
              <a:t>Style checking tools</a:t>
            </a:r>
          </a:p>
        </p:txBody>
      </p:sp>
      <p:sp>
        <p:nvSpPr>
          <p:cNvPr id="172" name="CustomShape 23"/>
          <p:cNvSpPr/>
          <p:nvPr/>
        </p:nvSpPr>
        <p:spPr>
          <a:xfrm>
            <a:off x="7321762" y="5290017"/>
            <a:ext cx="1188595" cy="702811"/>
          </a:xfrm>
          <a:custGeom>
            <a:avLst/>
            <a:gdLst/>
            <a:ahLst/>
            <a:cxnLst/>
            <a:rect l="0" t="0" r="r" b="b"/>
            <a:pathLst>
              <a:path w="2796" h="1907">
                <a:moveTo>
                  <a:pt x="317" y="0"/>
                </a:moveTo>
                <a:cubicBezTo>
                  <a:pt x="158" y="0"/>
                  <a:pt x="0" y="158"/>
                  <a:pt x="0" y="317"/>
                </a:cubicBezTo>
                <a:lnTo>
                  <a:pt x="0" y="1588"/>
                </a:lnTo>
                <a:cubicBezTo>
                  <a:pt x="0" y="1747"/>
                  <a:pt x="158" y="1906"/>
                  <a:pt x="317" y="1906"/>
                </a:cubicBezTo>
                <a:lnTo>
                  <a:pt x="2477" y="1906"/>
                </a:lnTo>
                <a:cubicBezTo>
                  <a:pt x="2636" y="1906"/>
                  <a:pt x="2795" y="1747"/>
                  <a:pt x="2795" y="1588"/>
                </a:cubicBezTo>
                <a:lnTo>
                  <a:pt x="2795" y="317"/>
                </a:lnTo>
                <a:cubicBezTo>
                  <a:pt x="2795" y="158"/>
                  <a:pt x="2636" y="0"/>
                  <a:pt x="2477" y="0"/>
                </a:cubicBezTo>
                <a:lnTo>
                  <a:pt x="31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Security </a:t>
            </a:r>
            <a:r>
              <a:rPr lang="en-US" sz="1400" spc="-1" dirty="0" smtClean="0">
                <a:solidFill>
                  <a:srgbClr val="000000"/>
                </a:solidFill>
                <a:uFill>
                  <a:solidFill>
                    <a:srgbClr val="FFFFFF"/>
                  </a:solidFill>
                </a:uFill>
                <a:latin typeface="Arial"/>
              </a:rPr>
              <a:t>vulnerability </a:t>
            </a:r>
            <a:r>
              <a:rPr lang="en-US" sz="1400" spc="-1" dirty="0">
                <a:solidFill>
                  <a:srgbClr val="000000"/>
                </a:solidFill>
                <a:uFill>
                  <a:solidFill>
                    <a:srgbClr val="FFFFFF"/>
                  </a:solidFill>
                </a:uFill>
                <a:latin typeface="Arial"/>
              </a:rPr>
              <a:t>scanner</a:t>
            </a:r>
            <a:endParaRPr lang="en-US" sz="2000" spc="-1" dirty="0">
              <a:solidFill>
                <a:srgbClr val="000000"/>
              </a:solidFill>
              <a:uFill>
                <a:solidFill>
                  <a:srgbClr val="FFFFFF"/>
                </a:solidFill>
              </a:uFill>
              <a:latin typeface="Arial"/>
            </a:endParaRPr>
          </a:p>
        </p:txBody>
      </p:sp>
      <p:sp>
        <p:nvSpPr>
          <p:cNvPr id="173" name="CustomShape 24"/>
          <p:cNvSpPr/>
          <p:nvPr/>
        </p:nvSpPr>
        <p:spPr>
          <a:xfrm>
            <a:off x="5867712" y="5768518"/>
            <a:ext cx="1242622" cy="937082"/>
          </a:xfrm>
          <a:custGeom>
            <a:avLst/>
            <a:gdLst/>
            <a:ahLst/>
            <a:cxnLst/>
            <a:rect l="0" t="0" r="r" b="b"/>
            <a:pathLst>
              <a:path w="2922" h="2542">
                <a:moveTo>
                  <a:pt x="423" y="0"/>
                </a:moveTo>
                <a:cubicBezTo>
                  <a:pt x="211" y="0"/>
                  <a:pt x="0" y="211"/>
                  <a:pt x="0" y="423"/>
                </a:cubicBezTo>
                <a:lnTo>
                  <a:pt x="0" y="2117"/>
                </a:lnTo>
                <a:cubicBezTo>
                  <a:pt x="0" y="2329"/>
                  <a:pt x="211" y="2541"/>
                  <a:pt x="423" y="2541"/>
                </a:cubicBezTo>
                <a:lnTo>
                  <a:pt x="2498" y="2541"/>
                </a:lnTo>
                <a:cubicBezTo>
                  <a:pt x="2709" y="2541"/>
                  <a:pt x="2921" y="2329"/>
                  <a:pt x="2921" y="2117"/>
                </a:cubicBezTo>
                <a:lnTo>
                  <a:pt x="2921" y="423"/>
                </a:lnTo>
                <a:cubicBezTo>
                  <a:pt x="2921" y="211"/>
                  <a:pt x="2709" y="0"/>
                  <a:pt x="2498" y="0"/>
                </a:cubicBezTo>
                <a:lnTo>
                  <a:pt x="423"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Automated testing,</a:t>
            </a:r>
            <a:endParaRPr lang="en-US" sz="2000" spc="-1">
              <a:solidFill>
                <a:srgbClr val="000000"/>
              </a:solidFill>
              <a:uFill>
                <a:solidFill>
                  <a:srgbClr val="FFFFFF"/>
                </a:solidFill>
              </a:uFill>
              <a:latin typeface="Arial"/>
            </a:endParaRPr>
          </a:p>
          <a:p>
            <a:pPr algn="ctr"/>
            <a:r>
              <a:rPr lang="en-US" sz="1400" spc="-1">
                <a:solidFill>
                  <a:srgbClr val="000000"/>
                </a:solidFill>
                <a:uFill>
                  <a:solidFill>
                    <a:srgbClr val="FFFFFF"/>
                  </a:solidFill>
                </a:uFill>
                <a:latin typeface="Arial"/>
              </a:rPr>
              <a:t>&gt;90% coverage</a:t>
            </a:r>
            <a:endParaRPr lang="en-US" sz="2000" spc="-1">
              <a:solidFill>
                <a:srgbClr val="000000"/>
              </a:solidFill>
              <a:uFill>
                <a:solidFill>
                  <a:srgbClr val="FFFFFF"/>
                </a:solidFill>
              </a:uFill>
              <a:latin typeface="Arial"/>
            </a:endParaRPr>
          </a:p>
        </p:txBody>
      </p:sp>
      <p:cxnSp>
        <p:nvCxnSpPr>
          <p:cNvPr id="174" name="Line 25"/>
          <p:cNvCxnSpPr>
            <a:stCxn id="171" idx="1"/>
            <a:endCxn id="155" idx="2"/>
          </p:cNvCxnSpPr>
          <p:nvPr/>
        </p:nvCxnSpPr>
        <p:spPr>
          <a:xfrm flipH="1" flipV="1">
            <a:off x="6462009" y="3103738"/>
            <a:ext cx="958873" cy="1847970"/>
          </a:xfrm>
          <a:prstGeom prst="straightConnector1">
            <a:avLst/>
          </a:prstGeom>
          <a:ln>
            <a:solidFill>
              <a:srgbClr val="000000"/>
            </a:solidFill>
            <a:tailEnd type="triangle" w="med" len="med"/>
          </a:ln>
        </p:spPr>
      </p:cxnSp>
      <p:cxnSp>
        <p:nvCxnSpPr>
          <p:cNvPr id="175" name="Line 26"/>
          <p:cNvCxnSpPr>
            <a:stCxn id="172" idx="1"/>
            <a:endCxn id="155" idx="2"/>
          </p:cNvCxnSpPr>
          <p:nvPr/>
        </p:nvCxnSpPr>
        <p:spPr>
          <a:xfrm flipH="1" flipV="1">
            <a:off x="6462009" y="3103739"/>
            <a:ext cx="860178" cy="2537868"/>
          </a:xfrm>
          <a:prstGeom prst="straightConnector1">
            <a:avLst/>
          </a:prstGeom>
          <a:ln>
            <a:solidFill>
              <a:srgbClr val="000000"/>
            </a:solidFill>
            <a:tailEnd type="triangle" w="med" len="med"/>
          </a:ln>
        </p:spPr>
      </p:cxnSp>
      <p:cxnSp>
        <p:nvCxnSpPr>
          <p:cNvPr id="176" name="Line 27"/>
          <p:cNvCxnSpPr>
            <a:stCxn id="173" idx="0"/>
            <a:endCxn id="155" idx="2"/>
          </p:cNvCxnSpPr>
          <p:nvPr/>
        </p:nvCxnSpPr>
        <p:spPr>
          <a:xfrm flipH="1" flipV="1">
            <a:off x="6462009" y="3103739"/>
            <a:ext cx="27226" cy="2665149"/>
          </a:xfrm>
          <a:prstGeom prst="straightConnector1">
            <a:avLst/>
          </a:prstGeom>
          <a:ln>
            <a:solidFill>
              <a:srgbClr val="000000"/>
            </a:solidFill>
            <a:tailEnd type="triangle" w="med" len="med"/>
          </a:ln>
        </p:spPr>
      </p:cxnSp>
      <p:sp>
        <p:nvSpPr>
          <p:cNvPr id="177" name="CustomShape 28"/>
          <p:cNvSpPr/>
          <p:nvPr/>
        </p:nvSpPr>
        <p:spPr>
          <a:xfrm>
            <a:off x="7298790" y="6055177"/>
            <a:ext cx="1080541" cy="281124"/>
          </a:xfrm>
          <a:custGeom>
            <a:avLst/>
            <a:gdLst/>
            <a:ahLst/>
            <a:cxnLst/>
            <a:rect l="0" t="0" r="r" b="b"/>
            <a:pathLst>
              <a:path w="2542" h="764">
                <a:moveTo>
                  <a:pt x="127" y="0"/>
                </a:moveTo>
                <a:cubicBezTo>
                  <a:pt x="63" y="0"/>
                  <a:pt x="0" y="63"/>
                  <a:pt x="0" y="127"/>
                </a:cubicBezTo>
                <a:lnTo>
                  <a:pt x="0" y="635"/>
                </a:lnTo>
                <a:cubicBezTo>
                  <a:pt x="0" y="699"/>
                  <a:pt x="63" y="763"/>
                  <a:pt x="127" y="763"/>
                </a:cubicBezTo>
                <a:lnTo>
                  <a:pt x="2413" y="763"/>
                </a:lnTo>
                <a:cubicBezTo>
                  <a:pt x="2477" y="763"/>
                  <a:pt x="2541" y="699"/>
                  <a:pt x="2541" y="635"/>
                </a:cubicBezTo>
                <a:lnTo>
                  <a:pt x="2541" y="127"/>
                </a:lnTo>
                <a:cubicBezTo>
                  <a:pt x="2541" y="63"/>
                  <a:pt x="2477" y="0"/>
                  <a:pt x="2413" y="0"/>
                </a:cubicBezTo>
                <a:lnTo>
                  <a:pt x="12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FLOSS</a:t>
            </a:r>
            <a:endParaRPr lang="en-US" sz="2000" spc="-1">
              <a:solidFill>
                <a:srgbClr val="000000"/>
              </a:solidFill>
              <a:uFill>
                <a:solidFill>
                  <a:srgbClr val="FFFFFF"/>
                </a:solidFill>
              </a:uFill>
              <a:latin typeface="Arial"/>
            </a:endParaRPr>
          </a:p>
        </p:txBody>
      </p:sp>
      <p:cxnSp>
        <p:nvCxnSpPr>
          <p:cNvPr id="178" name="Line 29"/>
          <p:cNvCxnSpPr>
            <a:stCxn id="177" idx="1"/>
            <a:endCxn id="155" idx="2"/>
          </p:cNvCxnSpPr>
          <p:nvPr/>
        </p:nvCxnSpPr>
        <p:spPr>
          <a:xfrm flipH="1" flipV="1">
            <a:off x="6462009" y="3103739"/>
            <a:ext cx="837207" cy="3092369"/>
          </a:xfrm>
          <a:prstGeom prst="straightConnector1">
            <a:avLst/>
          </a:prstGeom>
          <a:ln>
            <a:solidFill>
              <a:srgbClr val="000000"/>
            </a:solidFill>
            <a:tailEnd type="triangle" w="med" len="med"/>
          </a:ln>
        </p:spPr>
      </p:cxnSp>
      <p:sp>
        <p:nvSpPr>
          <p:cNvPr id="179" name="CustomShape 30"/>
          <p:cNvSpPr/>
          <p:nvPr/>
        </p:nvSpPr>
        <p:spPr>
          <a:xfrm>
            <a:off x="7002280" y="339348"/>
            <a:ext cx="1782892" cy="515395"/>
          </a:xfrm>
          <a:custGeom>
            <a:avLst/>
            <a:gdLst/>
            <a:ahLst/>
            <a:cxnLst/>
            <a:rect l="0" t="0" r="r" b="b"/>
            <a:pathLst>
              <a:path w="4193" h="1399">
                <a:moveTo>
                  <a:pt x="233" y="0"/>
                </a:moveTo>
                <a:cubicBezTo>
                  <a:pt x="116" y="0"/>
                  <a:pt x="0" y="116"/>
                  <a:pt x="0" y="233"/>
                </a:cubicBezTo>
                <a:lnTo>
                  <a:pt x="0" y="1165"/>
                </a:lnTo>
                <a:cubicBezTo>
                  <a:pt x="0" y="1281"/>
                  <a:pt x="116" y="1398"/>
                  <a:pt x="233" y="1398"/>
                </a:cubicBezTo>
                <a:lnTo>
                  <a:pt x="3959" y="1398"/>
                </a:lnTo>
                <a:cubicBezTo>
                  <a:pt x="4075" y="1398"/>
                  <a:pt x="4192" y="1281"/>
                  <a:pt x="4192" y="1165"/>
                </a:cubicBezTo>
                <a:lnTo>
                  <a:pt x="4192" y="233"/>
                </a:lnTo>
                <a:cubicBezTo>
                  <a:pt x="4192" y="116"/>
                  <a:pt x="4075" y="0"/>
                  <a:pt x="3959" y="0"/>
                </a:cubicBezTo>
                <a:lnTo>
                  <a:pt x="233"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Received CII Best Practices badge</a:t>
            </a:r>
            <a:endParaRPr lang="en-US" sz="2000" spc="-1">
              <a:solidFill>
                <a:srgbClr val="000000"/>
              </a:solidFill>
              <a:uFill>
                <a:solidFill>
                  <a:srgbClr val="FFFFFF"/>
                </a:solidFill>
              </a:uFill>
              <a:latin typeface="Arial"/>
            </a:endParaRPr>
          </a:p>
        </p:txBody>
      </p:sp>
      <p:cxnSp>
        <p:nvCxnSpPr>
          <p:cNvPr id="180" name="Line 31"/>
          <p:cNvCxnSpPr>
            <a:stCxn id="179" idx="1"/>
          </p:cNvCxnSpPr>
          <p:nvPr/>
        </p:nvCxnSpPr>
        <p:spPr>
          <a:xfrm flipH="1">
            <a:off x="5874519" y="596860"/>
            <a:ext cx="1128187" cy="330562"/>
          </a:xfrm>
          <a:prstGeom prst="straightConnector1">
            <a:avLst/>
          </a:prstGeom>
          <a:ln>
            <a:solidFill>
              <a:srgbClr val="000000"/>
            </a:solidFill>
            <a:tailEnd type="triangle" w="med" len="med"/>
          </a:ln>
        </p:spPr>
      </p:cxnSp>
      <p:sp>
        <p:nvSpPr>
          <p:cNvPr id="181" name="CustomShape 32"/>
          <p:cNvSpPr/>
          <p:nvPr/>
        </p:nvSpPr>
        <p:spPr>
          <a:xfrm>
            <a:off x="4463009" y="3010030"/>
            <a:ext cx="918460" cy="609104"/>
          </a:xfrm>
          <a:custGeom>
            <a:avLst/>
            <a:gdLst/>
            <a:ahLst/>
            <a:cxnLst/>
            <a:rect l="0" t="0" r="r" b="b"/>
            <a:pathLst>
              <a:path w="2161" h="1653">
                <a:moveTo>
                  <a:pt x="275" y="0"/>
                </a:moveTo>
                <a:cubicBezTo>
                  <a:pt x="137" y="0"/>
                  <a:pt x="0" y="137"/>
                  <a:pt x="0" y="275"/>
                </a:cubicBezTo>
                <a:lnTo>
                  <a:pt x="0" y="1376"/>
                </a:lnTo>
                <a:cubicBezTo>
                  <a:pt x="0" y="1514"/>
                  <a:pt x="137" y="1652"/>
                  <a:pt x="275" y="1652"/>
                </a:cubicBezTo>
                <a:lnTo>
                  <a:pt x="1884" y="1652"/>
                </a:lnTo>
                <a:cubicBezTo>
                  <a:pt x="2022" y="1652"/>
                  <a:pt x="2160" y="1514"/>
                  <a:pt x="2160" y="1376"/>
                </a:cubicBezTo>
                <a:lnTo>
                  <a:pt x="2160" y="275"/>
                </a:lnTo>
                <a:cubicBezTo>
                  <a:pt x="2160" y="137"/>
                  <a:pt x="2022" y="0"/>
                  <a:pt x="1884" y="0"/>
                </a:cubicBezTo>
                <a:lnTo>
                  <a:pt x="275"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Review before use</a:t>
            </a:r>
            <a:endParaRPr lang="en-US" sz="2000" spc="-1">
              <a:solidFill>
                <a:srgbClr val="000000"/>
              </a:solidFill>
              <a:uFill>
                <a:solidFill>
                  <a:srgbClr val="FFFFFF"/>
                </a:solidFill>
              </a:uFill>
              <a:latin typeface="Arial"/>
            </a:endParaRPr>
          </a:p>
        </p:txBody>
      </p:sp>
      <p:cxnSp>
        <p:nvCxnSpPr>
          <p:cNvPr id="182" name="Line 33"/>
          <p:cNvCxnSpPr>
            <a:stCxn id="181" idx="0"/>
            <a:endCxn id="156" idx="2"/>
          </p:cNvCxnSpPr>
          <p:nvPr/>
        </p:nvCxnSpPr>
        <p:spPr>
          <a:xfrm flipV="1">
            <a:off x="4922026" y="2682051"/>
            <a:ext cx="378615" cy="328347"/>
          </a:xfrm>
          <a:prstGeom prst="straightConnector1">
            <a:avLst/>
          </a:prstGeom>
          <a:ln>
            <a:solidFill>
              <a:srgbClr val="000000"/>
            </a:solidFill>
            <a:tailEnd type="triangle" w="med" len="med"/>
          </a:ln>
        </p:spPr>
      </p:cxnSp>
      <p:cxnSp>
        <p:nvCxnSpPr>
          <p:cNvPr id="183" name="Line 34"/>
          <p:cNvCxnSpPr>
            <a:stCxn id="169" idx="0"/>
          </p:cNvCxnSpPr>
          <p:nvPr/>
        </p:nvCxnSpPr>
        <p:spPr>
          <a:xfrm flipH="1" flipV="1">
            <a:off x="5294684" y="2685003"/>
            <a:ext cx="276091" cy="981353"/>
          </a:xfrm>
          <a:prstGeom prst="straightConnector1">
            <a:avLst/>
          </a:prstGeom>
          <a:ln>
            <a:solidFill>
              <a:srgbClr val="000000"/>
            </a:solidFill>
            <a:tailEnd type="triangle" w="med" len="med"/>
          </a:ln>
        </p:spPr>
      </p:cxnSp>
      <p:sp>
        <p:nvSpPr>
          <p:cNvPr id="184" name="CustomShape 35"/>
          <p:cNvSpPr/>
          <p:nvPr/>
        </p:nvSpPr>
        <p:spPr>
          <a:xfrm>
            <a:off x="573062" y="761034"/>
            <a:ext cx="1512757" cy="515395"/>
          </a:xfrm>
          <a:custGeom>
            <a:avLst/>
            <a:gdLst/>
            <a:ahLst/>
            <a:cxnLst/>
            <a:rect l="0" t="0" r="r" b="b"/>
            <a:pathLst>
              <a:path w="3557" h="1399">
                <a:moveTo>
                  <a:pt x="233" y="0"/>
                </a:moveTo>
                <a:cubicBezTo>
                  <a:pt x="116" y="0"/>
                  <a:pt x="0" y="116"/>
                  <a:pt x="0" y="233"/>
                </a:cubicBezTo>
                <a:lnTo>
                  <a:pt x="0" y="1165"/>
                </a:lnTo>
                <a:cubicBezTo>
                  <a:pt x="0" y="1281"/>
                  <a:pt x="116" y="1398"/>
                  <a:pt x="233" y="1398"/>
                </a:cubicBezTo>
                <a:lnTo>
                  <a:pt x="3323" y="1398"/>
                </a:lnTo>
                <a:cubicBezTo>
                  <a:pt x="3439" y="1398"/>
                  <a:pt x="3556" y="1281"/>
                  <a:pt x="3556" y="1165"/>
                </a:cubicBezTo>
                <a:lnTo>
                  <a:pt x="3556" y="233"/>
                </a:lnTo>
                <a:cubicBezTo>
                  <a:pt x="3556" y="116"/>
                  <a:pt x="3439" y="0"/>
                  <a:pt x="3323" y="0"/>
                </a:cubicBezTo>
                <a:lnTo>
                  <a:pt x="233"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Security in requirements</a:t>
            </a:r>
            <a:endParaRPr lang="en-US" sz="2000" spc="-1">
              <a:solidFill>
                <a:srgbClr val="000000"/>
              </a:solidFill>
              <a:uFill>
                <a:solidFill>
                  <a:srgbClr val="FFFFFF"/>
                </a:solidFill>
              </a:uFill>
              <a:latin typeface="Arial"/>
            </a:endParaRPr>
          </a:p>
        </p:txBody>
      </p:sp>
      <p:cxnSp>
        <p:nvCxnSpPr>
          <p:cNvPr id="185" name="Line 36"/>
          <p:cNvCxnSpPr>
            <a:stCxn id="184" idx="3"/>
          </p:cNvCxnSpPr>
          <p:nvPr/>
        </p:nvCxnSpPr>
        <p:spPr>
          <a:xfrm flipV="1">
            <a:off x="2085819" y="1015964"/>
            <a:ext cx="2433344" cy="2952"/>
          </a:xfrm>
          <a:prstGeom prst="straightConnector1">
            <a:avLst/>
          </a:prstGeom>
          <a:ln>
            <a:solidFill>
              <a:srgbClr val="000000"/>
            </a:solidFill>
            <a:tailEnd type="triangle" w="med" len="med"/>
          </a:ln>
        </p:spPr>
      </p:cxnSp>
      <p:sp>
        <p:nvSpPr>
          <p:cNvPr id="186" name="TextShape 37"/>
          <p:cNvSpPr txBox="1"/>
          <p:nvPr/>
        </p:nvSpPr>
        <p:spPr>
          <a:xfrm>
            <a:off x="532223" y="1271263"/>
            <a:ext cx="1175407" cy="239436"/>
          </a:xfrm>
          <a:prstGeom prst="rect">
            <a:avLst/>
          </a:prstGeom>
          <a:noFill/>
          <a:ln>
            <a:noFill/>
          </a:ln>
        </p:spPr>
        <p:txBody>
          <a:bodyPr lIns="81639" tIns="40820" rIns="81639" bIns="40820"/>
          <a:lstStyle/>
          <a:p>
            <a:r>
              <a:rPr lang="en-US" sz="1050" i="1" spc="-1">
                <a:solidFill>
                  <a:srgbClr val="000000"/>
                </a:solidFill>
                <a:uFill>
                  <a:solidFill>
                    <a:srgbClr val="FFFFFF"/>
                  </a:solidFill>
                </a:uFill>
                <a:latin typeface="Arial"/>
              </a:rPr>
              <a:t>See first figure</a:t>
            </a:r>
            <a:endParaRPr lang="en-US" sz="2000" spc="-1">
              <a:solidFill>
                <a:srgbClr val="000000"/>
              </a:solidFill>
              <a:uFill>
                <a:solidFill>
                  <a:srgbClr val="FFFFFF"/>
                </a:solidFill>
              </a:uFill>
              <a:latin typeface="Arial"/>
            </a:endParaRPr>
          </a:p>
        </p:txBody>
      </p:sp>
      <p:sp>
        <p:nvSpPr>
          <p:cNvPr id="187" name="CustomShape 38"/>
          <p:cNvSpPr/>
          <p:nvPr/>
        </p:nvSpPr>
        <p:spPr>
          <a:xfrm>
            <a:off x="7918612" y="2303161"/>
            <a:ext cx="810406" cy="374833"/>
          </a:xfrm>
          <a:custGeom>
            <a:avLst/>
            <a:gdLst/>
            <a:ahLst/>
            <a:cxnLst/>
            <a:rect l="0" t="0" r="r" b="b"/>
            <a:pathLst>
              <a:path w="1907" h="1018">
                <a:moveTo>
                  <a:pt x="169" y="0"/>
                </a:moveTo>
                <a:cubicBezTo>
                  <a:pt x="84" y="0"/>
                  <a:pt x="0" y="84"/>
                  <a:pt x="0" y="169"/>
                </a:cubicBezTo>
                <a:lnTo>
                  <a:pt x="0" y="847"/>
                </a:lnTo>
                <a:cubicBezTo>
                  <a:pt x="0" y="932"/>
                  <a:pt x="84" y="1017"/>
                  <a:pt x="169" y="1017"/>
                </a:cubicBezTo>
                <a:lnTo>
                  <a:pt x="1736" y="1017"/>
                </a:lnTo>
                <a:cubicBezTo>
                  <a:pt x="1821" y="1017"/>
                  <a:pt x="1906" y="932"/>
                  <a:pt x="1906" y="847"/>
                </a:cubicBezTo>
                <a:lnTo>
                  <a:pt x="1906" y="169"/>
                </a:lnTo>
                <a:cubicBezTo>
                  <a:pt x="1906" y="84"/>
                  <a:pt x="1821" y="0"/>
                  <a:pt x="1736" y="0"/>
                </a:cubicBezTo>
                <a:lnTo>
                  <a:pt x="169"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Detect</a:t>
            </a:r>
            <a:endParaRPr lang="en-US" sz="2000" spc="-1">
              <a:solidFill>
                <a:srgbClr val="000000"/>
              </a:solidFill>
              <a:uFill>
                <a:solidFill>
                  <a:srgbClr val="FFFFFF"/>
                </a:solidFill>
              </a:uFill>
              <a:latin typeface="Arial"/>
            </a:endParaRPr>
          </a:p>
        </p:txBody>
      </p:sp>
      <p:sp>
        <p:nvSpPr>
          <p:cNvPr id="188" name="CustomShape 39"/>
          <p:cNvSpPr/>
          <p:nvPr/>
        </p:nvSpPr>
        <p:spPr>
          <a:xfrm>
            <a:off x="7920739" y="2963177"/>
            <a:ext cx="810406" cy="702811"/>
          </a:xfrm>
          <a:custGeom>
            <a:avLst/>
            <a:gdLst/>
            <a:ahLst/>
            <a:cxnLst/>
            <a:rect l="0" t="0" r="r" b="b"/>
            <a:pathLst>
              <a:path w="1907" h="1907">
                <a:moveTo>
                  <a:pt x="317" y="0"/>
                </a:moveTo>
                <a:cubicBezTo>
                  <a:pt x="158" y="0"/>
                  <a:pt x="0" y="158"/>
                  <a:pt x="0" y="317"/>
                </a:cubicBezTo>
                <a:lnTo>
                  <a:pt x="0" y="1588"/>
                </a:lnTo>
                <a:cubicBezTo>
                  <a:pt x="0" y="1747"/>
                  <a:pt x="158" y="1906"/>
                  <a:pt x="317" y="1906"/>
                </a:cubicBezTo>
                <a:lnTo>
                  <a:pt x="1588" y="1906"/>
                </a:lnTo>
                <a:cubicBezTo>
                  <a:pt x="1747" y="1906"/>
                  <a:pt x="1906" y="1747"/>
                  <a:pt x="1906" y="1588"/>
                </a:cubicBezTo>
                <a:lnTo>
                  <a:pt x="1906" y="317"/>
                </a:lnTo>
                <a:cubicBezTo>
                  <a:pt x="1906" y="158"/>
                  <a:pt x="1747" y="0"/>
                  <a:pt x="1588" y="0"/>
                </a:cubicBezTo>
                <a:lnTo>
                  <a:pt x="31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300" spc="-1" dirty="0" smtClean="0">
                <a:solidFill>
                  <a:srgbClr val="000000"/>
                </a:solidFill>
                <a:uFill>
                  <a:solidFill>
                    <a:srgbClr val="FFFFFF"/>
                  </a:solidFill>
                </a:uFill>
                <a:latin typeface="Arial"/>
              </a:rPr>
              <a:t>Extern-al (</a:t>
            </a:r>
            <a:r>
              <a:rPr lang="en-US" sz="1300" spc="-1" dirty="0" err="1" smtClean="0">
                <a:solidFill>
                  <a:srgbClr val="000000"/>
                </a:solidFill>
                <a:uFill>
                  <a:solidFill>
                    <a:srgbClr val="FFFFFF"/>
                  </a:solidFill>
                </a:uFill>
                <a:latin typeface="Arial"/>
              </a:rPr>
              <a:t>moni-toring</a:t>
            </a:r>
            <a:r>
              <a:rPr lang="en-US" sz="1300" spc="-1" dirty="0">
                <a:solidFill>
                  <a:srgbClr val="000000"/>
                </a:solidFill>
                <a:uFill>
                  <a:solidFill>
                    <a:srgbClr val="FFFFFF"/>
                  </a:solidFill>
                </a:uFill>
                <a:latin typeface="Arial"/>
              </a:rPr>
              <a:t>)</a:t>
            </a:r>
          </a:p>
        </p:txBody>
      </p:sp>
      <p:sp>
        <p:nvSpPr>
          <p:cNvPr id="189" name="CustomShape 40"/>
          <p:cNvSpPr/>
          <p:nvPr/>
        </p:nvSpPr>
        <p:spPr>
          <a:xfrm>
            <a:off x="7986253" y="1463845"/>
            <a:ext cx="810406" cy="749666"/>
          </a:xfrm>
          <a:custGeom>
            <a:avLst/>
            <a:gdLst/>
            <a:ahLst/>
            <a:cxnLst/>
            <a:rect l="0" t="0" r="r" b="b"/>
            <a:pathLst>
              <a:path w="1907" h="2033">
                <a:moveTo>
                  <a:pt x="317" y="0"/>
                </a:moveTo>
                <a:cubicBezTo>
                  <a:pt x="158" y="0"/>
                  <a:pt x="0" y="158"/>
                  <a:pt x="0" y="317"/>
                </a:cubicBezTo>
                <a:lnTo>
                  <a:pt x="0" y="1715"/>
                </a:lnTo>
                <a:cubicBezTo>
                  <a:pt x="0" y="1873"/>
                  <a:pt x="158" y="2032"/>
                  <a:pt x="317" y="2032"/>
                </a:cubicBezTo>
                <a:lnTo>
                  <a:pt x="1588" y="2032"/>
                </a:lnTo>
                <a:cubicBezTo>
                  <a:pt x="1747" y="2032"/>
                  <a:pt x="1906" y="1873"/>
                  <a:pt x="1906" y="1715"/>
                </a:cubicBezTo>
                <a:lnTo>
                  <a:pt x="1906" y="317"/>
                </a:lnTo>
                <a:cubicBezTo>
                  <a:pt x="1906" y="158"/>
                  <a:pt x="1747" y="0"/>
                  <a:pt x="1588" y="0"/>
                </a:cubicBezTo>
                <a:lnTo>
                  <a:pt x="317"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200" spc="-1" dirty="0" err="1" smtClean="0">
                <a:solidFill>
                  <a:srgbClr val="000000"/>
                </a:solidFill>
                <a:uFill>
                  <a:solidFill>
                    <a:srgbClr val="FFFFFF"/>
                  </a:solidFill>
                </a:uFill>
                <a:latin typeface="Arial"/>
              </a:rPr>
              <a:t>Reco</a:t>
            </a:r>
            <a:r>
              <a:rPr lang="en-US" sz="1200" spc="-1" dirty="0" smtClean="0">
                <a:solidFill>
                  <a:srgbClr val="000000"/>
                </a:solidFill>
                <a:uFill>
                  <a:solidFill>
                    <a:srgbClr val="FFFFFF"/>
                  </a:solidFill>
                </a:uFill>
                <a:latin typeface="Arial"/>
              </a:rPr>
              <a:t>-very</a:t>
            </a:r>
            <a:endParaRPr lang="en-US" sz="1200" spc="-1" dirty="0">
              <a:solidFill>
                <a:srgbClr val="000000"/>
              </a:solidFill>
              <a:uFill>
                <a:solidFill>
                  <a:srgbClr val="FFFFFF"/>
                </a:solidFill>
              </a:uFill>
              <a:latin typeface="Arial"/>
            </a:endParaRPr>
          </a:p>
          <a:p>
            <a:pPr algn="ctr"/>
            <a:r>
              <a:rPr lang="en-US" sz="1200" spc="-1" dirty="0">
                <a:solidFill>
                  <a:srgbClr val="000000"/>
                </a:solidFill>
                <a:uFill>
                  <a:solidFill>
                    <a:srgbClr val="FFFFFF"/>
                  </a:solidFill>
                </a:uFill>
                <a:latin typeface="Arial"/>
              </a:rPr>
              <a:t>(</a:t>
            </a:r>
            <a:r>
              <a:rPr lang="en-US" sz="1200" spc="-1" dirty="0" smtClean="0">
                <a:solidFill>
                  <a:srgbClr val="000000"/>
                </a:solidFill>
                <a:uFill>
                  <a:solidFill>
                    <a:srgbClr val="FFFFFF"/>
                  </a:solidFill>
                </a:uFill>
                <a:latin typeface="Arial"/>
              </a:rPr>
              <a:t>back-ups</a:t>
            </a:r>
            <a:r>
              <a:rPr lang="en-US" sz="1200" spc="-1" dirty="0">
                <a:solidFill>
                  <a:srgbClr val="000000"/>
                </a:solidFill>
                <a:uFill>
                  <a:solidFill>
                    <a:srgbClr val="FFFFFF"/>
                  </a:solidFill>
                </a:uFill>
                <a:latin typeface="Arial"/>
              </a:rPr>
              <a:t>)</a:t>
            </a:r>
          </a:p>
        </p:txBody>
      </p:sp>
      <p:cxnSp>
        <p:nvCxnSpPr>
          <p:cNvPr id="190" name="Line 41"/>
          <p:cNvCxnSpPr>
            <a:stCxn id="187" idx="0"/>
            <a:endCxn id="158" idx="3"/>
          </p:cNvCxnSpPr>
          <p:nvPr/>
        </p:nvCxnSpPr>
        <p:spPr>
          <a:xfrm flipH="1" flipV="1">
            <a:off x="7608063" y="2072949"/>
            <a:ext cx="715965" cy="230581"/>
          </a:xfrm>
          <a:prstGeom prst="straightConnector1">
            <a:avLst/>
          </a:prstGeom>
          <a:ln>
            <a:solidFill>
              <a:srgbClr val="000000"/>
            </a:solidFill>
            <a:tailEnd type="triangle" w="med" len="med"/>
          </a:ln>
        </p:spPr>
      </p:cxnSp>
      <p:cxnSp>
        <p:nvCxnSpPr>
          <p:cNvPr id="191" name="Line 42"/>
          <p:cNvCxnSpPr>
            <a:stCxn id="188" idx="0"/>
            <a:endCxn id="187" idx="2"/>
          </p:cNvCxnSpPr>
          <p:nvPr/>
        </p:nvCxnSpPr>
        <p:spPr>
          <a:xfrm flipH="1" flipV="1">
            <a:off x="8323602" y="2677994"/>
            <a:ext cx="2552" cy="285552"/>
          </a:xfrm>
          <a:prstGeom prst="straightConnector1">
            <a:avLst/>
          </a:prstGeom>
          <a:ln>
            <a:solidFill>
              <a:srgbClr val="000000"/>
            </a:solidFill>
            <a:tailEnd type="triangle" w="med" len="med"/>
          </a:ln>
        </p:spPr>
      </p:cxnSp>
      <p:cxnSp>
        <p:nvCxnSpPr>
          <p:cNvPr id="192" name="Line 43"/>
          <p:cNvCxnSpPr>
            <a:stCxn id="189" idx="1"/>
            <a:endCxn id="158" idx="3"/>
          </p:cNvCxnSpPr>
          <p:nvPr/>
        </p:nvCxnSpPr>
        <p:spPr>
          <a:xfrm flipH="1">
            <a:off x="7608063" y="1838678"/>
            <a:ext cx="378615" cy="234639"/>
          </a:xfrm>
          <a:prstGeom prst="straightConnector1">
            <a:avLst/>
          </a:prstGeom>
          <a:ln>
            <a:solidFill>
              <a:srgbClr val="000000"/>
            </a:solidFill>
            <a:tailEnd type="triangle" w="med" len="med"/>
          </a:ln>
        </p:spPr>
      </p:cxnSp>
      <p:sp>
        <p:nvSpPr>
          <p:cNvPr id="193" name="CustomShape 44"/>
          <p:cNvSpPr/>
          <p:nvPr/>
        </p:nvSpPr>
        <p:spPr>
          <a:xfrm>
            <a:off x="7403441" y="3803598"/>
            <a:ext cx="1350676" cy="749666"/>
          </a:xfrm>
          <a:custGeom>
            <a:avLst/>
            <a:gdLst/>
            <a:ahLst/>
            <a:cxnLst/>
            <a:rect l="0" t="0" r="r" b="b"/>
            <a:pathLst>
              <a:path w="3177" h="2034">
                <a:moveTo>
                  <a:pt x="338" y="0"/>
                </a:moveTo>
                <a:cubicBezTo>
                  <a:pt x="169" y="0"/>
                  <a:pt x="0" y="169"/>
                  <a:pt x="0" y="338"/>
                </a:cubicBezTo>
                <a:lnTo>
                  <a:pt x="0" y="1694"/>
                </a:lnTo>
                <a:cubicBezTo>
                  <a:pt x="0" y="1863"/>
                  <a:pt x="169" y="2033"/>
                  <a:pt x="338" y="2033"/>
                </a:cubicBezTo>
                <a:lnTo>
                  <a:pt x="2837" y="2033"/>
                </a:lnTo>
                <a:cubicBezTo>
                  <a:pt x="3006" y="2033"/>
                  <a:pt x="3176" y="1863"/>
                  <a:pt x="3176" y="1694"/>
                </a:cubicBezTo>
                <a:lnTo>
                  <a:pt x="3176" y="338"/>
                </a:lnTo>
                <a:cubicBezTo>
                  <a:pt x="3176" y="169"/>
                  <a:pt x="3006" y="0"/>
                  <a:pt x="2837" y="0"/>
                </a:cubicBezTo>
                <a:lnTo>
                  <a:pt x="33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300" spc="-1" dirty="0">
                <a:solidFill>
                  <a:srgbClr val="000000"/>
                </a:solidFill>
                <a:uFill>
                  <a:solidFill>
                    <a:srgbClr val="FFFFFF"/>
                  </a:solidFill>
                </a:uFill>
                <a:latin typeface="Arial"/>
              </a:rPr>
              <a:t>Internal (</a:t>
            </a:r>
            <a:r>
              <a:rPr lang="en-US" sz="1300" spc="-1" dirty="0" smtClean="0">
                <a:solidFill>
                  <a:srgbClr val="000000"/>
                </a:solidFill>
                <a:uFill>
                  <a:solidFill>
                    <a:srgbClr val="FFFFFF"/>
                  </a:solidFill>
                </a:uFill>
                <a:latin typeface="Arial"/>
              </a:rPr>
              <a:t>logging/ anomaly </a:t>
            </a:r>
            <a:r>
              <a:rPr lang="en-US" sz="1300" spc="-1" dirty="0">
                <a:solidFill>
                  <a:srgbClr val="000000"/>
                </a:solidFill>
                <a:uFill>
                  <a:solidFill>
                    <a:srgbClr val="FFFFFF"/>
                  </a:solidFill>
                </a:uFill>
                <a:latin typeface="Arial"/>
              </a:rPr>
              <a:t>detection)</a:t>
            </a:r>
          </a:p>
        </p:txBody>
      </p:sp>
      <p:sp>
        <p:nvSpPr>
          <p:cNvPr id="194" name="CustomShape 45"/>
          <p:cNvSpPr/>
          <p:nvPr/>
        </p:nvSpPr>
        <p:spPr>
          <a:xfrm>
            <a:off x="7164361" y="2541489"/>
            <a:ext cx="810406" cy="655957"/>
          </a:xfrm>
          <a:custGeom>
            <a:avLst/>
            <a:gdLst/>
            <a:ahLst/>
            <a:cxnLst/>
            <a:rect l="0" t="0" r="r" b="b"/>
            <a:pathLst>
              <a:path w="1907" h="1780">
                <a:moveTo>
                  <a:pt x="296" y="0"/>
                </a:moveTo>
                <a:cubicBezTo>
                  <a:pt x="148" y="0"/>
                  <a:pt x="0" y="148"/>
                  <a:pt x="0" y="296"/>
                </a:cubicBezTo>
                <a:lnTo>
                  <a:pt x="0" y="1482"/>
                </a:lnTo>
                <a:cubicBezTo>
                  <a:pt x="0" y="1630"/>
                  <a:pt x="148" y="1779"/>
                  <a:pt x="296" y="1779"/>
                </a:cubicBezTo>
                <a:lnTo>
                  <a:pt x="1609" y="1779"/>
                </a:lnTo>
                <a:cubicBezTo>
                  <a:pt x="1757" y="1779"/>
                  <a:pt x="1906" y="1630"/>
                  <a:pt x="1906" y="1482"/>
                </a:cubicBezTo>
                <a:lnTo>
                  <a:pt x="1906" y="296"/>
                </a:lnTo>
                <a:cubicBezTo>
                  <a:pt x="1906" y="148"/>
                  <a:pt x="1757" y="0"/>
                  <a:pt x="1609" y="0"/>
                </a:cubicBezTo>
                <a:lnTo>
                  <a:pt x="296"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a:solidFill>
                  <a:srgbClr val="000000"/>
                </a:solidFill>
                <a:uFill>
                  <a:solidFill>
                    <a:srgbClr val="FFFFFF"/>
                  </a:solidFill>
                </a:uFill>
                <a:latin typeface="Arial"/>
              </a:rPr>
              <a:t>Online </a:t>
            </a:r>
            <a:r>
              <a:rPr lang="en-US" sz="1400" spc="-1" dirty="0" smtClean="0">
                <a:solidFill>
                  <a:srgbClr val="000000"/>
                </a:solidFill>
                <a:uFill>
                  <a:solidFill>
                    <a:srgbClr val="FFFFFF"/>
                  </a:solidFill>
                </a:uFill>
                <a:latin typeface="Arial"/>
              </a:rPr>
              <a:t>check-</a:t>
            </a:r>
            <a:r>
              <a:rPr lang="en-US" sz="1400" spc="-1" dirty="0" err="1" smtClean="0">
                <a:solidFill>
                  <a:srgbClr val="000000"/>
                </a:solidFill>
                <a:uFill>
                  <a:solidFill>
                    <a:srgbClr val="FFFFFF"/>
                  </a:solidFill>
                </a:uFill>
                <a:latin typeface="Arial"/>
              </a:rPr>
              <a:t>ers</a:t>
            </a:r>
            <a:endParaRPr lang="en-US" sz="2000" spc="-1" dirty="0">
              <a:solidFill>
                <a:srgbClr val="000000"/>
              </a:solidFill>
              <a:uFill>
                <a:solidFill>
                  <a:srgbClr val="FFFFFF"/>
                </a:solidFill>
              </a:uFill>
              <a:latin typeface="Arial"/>
            </a:endParaRPr>
          </a:p>
        </p:txBody>
      </p:sp>
      <p:cxnSp>
        <p:nvCxnSpPr>
          <p:cNvPr id="195" name="Line 46"/>
          <p:cNvCxnSpPr>
            <a:endCxn id="158" idx="2"/>
          </p:cNvCxnSpPr>
          <p:nvPr/>
        </p:nvCxnSpPr>
        <p:spPr>
          <a:xfrm flipH="1" flipV="1">
            <a:off x="6905712" y="2400927"/>
            <a:ext cx="398184" cy="776966"/>
          </a:xfrm>
          <a:prstGeom prst="straightConnector1">
            <a:avLst/>
          </a:prstGeom>
          <a:ln>
            <a:solidFill>
              <a:srgbClr val="000000"/>
            </a:solidFill>
            <a:tailEnd type="triangle" w="med" len="med"/>
          </a:ln>
        </p:spPr>
      </p:cxnSp>
      <p:sp>
        <p:nvSpPr>
          <p:cNvPr id="196" name="CustomShape 47"/>
          <p:cNvSpPr/>
          <p:nvPr/>
        </p:nvSpPr>
        <p:spPr>
          <a:xfrm>
            <a:off x="2680117" y="4509361"/>
            <a:ext cx="3187595" cy="890228"/>
          </a:xfrm>
          <a:prstGeom prst="ellipse">
            <a:avLst/>
          </a:prstGeom>
          <a:solidFill>
            <a:srgbClr val="AECF00"/>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600" spc="-1">
                <a:solidFill>
                  <a:srgbClr val="000000"/>
                </a:solidFill>
                <a:uFill>
                  <a:solidFill>
                    <a:srgbClr val="FFFFFF"/>
                  </a:solidFill>
                </a:uFill>
                <a:latin typeface="Arial"/>
              </a:rPr>
              <a:t>Security implemented in software implementation</a:t>
            </a:r>
            <a:endParaRPr lang="en-US" sz="2000" spc="-1">
              <a:solidFill>
                <a:srgbClr val="000000"/>
              </a:solidFill>
              <a:uFill>
                <a:solidFill>
                  <a:srgbClr val="FFFFFF"/>
                </a:solidFill>
              </a:uFill>
              <a:latin typeface="Arial"/>
            </a:endParaRPr>
          </a:p>
        </p:txBody>
      </p:sp>
      <p:sp>
        <p:nvSpPr>
          <p:cNvPr id="197" name="TextShape 48"/>
          <p:cNvSpPr txBox="1"/>
          <p:nvPr/>
        </p:nvSpPr>
        <p:spPr>
          <a:xfrm>
            <a:off x="4980307" y="5278948"/>
            <a:ext cx="1440012" cy="268950"/>
          </a:xfrm>
          <a:prstGeom prst="rect">
            <a:avLst/>
          </a:prstGeom>
          <a:noFill/>
          <a:ln>
            <a:noFill/>
          </a:ln>
        </p:spPr>
        <p:txBody>
          <a:bodyPr lIns="81639" tIns="40820" rIns="81639" bIns="40820"/>
          <a:lstStyle/>
          <a:p>
            <a:r>
              <a:rPr lang="en-US" sz="1400" i="1" spc="-1">
                <a:solidFill>
                  <a:srgbClr val="000000"/>
                </a:solidFill>
                <a:uFill>
                  <a:solidFill>
                    <a:srgbClr val="FFFFFF"/>
                  </a:solidFill>
                </a:uFill>
                <a:latin typeface="Arial"/>
              </a:rPr>
              <a:t>See later figure</a:t>
            </a:r>
            <a:endParaRPr lang="en-US" sz="2000" spc="-1">
              <a:solidFill>
                <a:srgbClr val="000000"/>
              </a:solidFill>
              <a:uFill>
                <a:solidFill>
                  <a:srgbClr val="FFFFFF"/>
                </a:solidFill>
              </a:uFill>
              <a:latin typeface="Arial"/>
            </a:endParaRPr>
          </a:p>
        </p:txBody>
      </p:sp>
      <p:sp>
        <p:nvSpPr>
          <p:cNvPr id="198" name="CustomShape 49"/>
          <p:cNvSpPr/>
          <p:nvPr/>
        </p:nvSpPr>
        <p:spPr>
          <a:xfrm>
            <a:off x="735143" y="3478571"/>
            <a:ext cx="918460" cy="562249"/>
          </a:xfrm>
          <a:custGeom>
            <a:avLst/>
            <a:gdLst/>
            <a:ahLst/>
            <a:cxnLst/>
            <a:rect l="0" t="0" r="r" b="b"/>
            <a:pathLst>
              <a:path w="2161" h="1525">
                <a:moveTo>
                  <a:pt x="254" y="0"/>
                </a:moveTo>
                <a:cubicBezTo>
                  <a:pt x="127" y="0"/>
                  <a:pt x="0" y="127"/>
                  <a:pt x="0" y="254"/>
                </a:cubicBezTo>
                <a:lnTo>
                  <a:pt x="0" y="1270"/>
                </a:lnTo>
                <a:cubicBezTo>
                  <a:pt x="0" y="1397"/>
                  <a:pt x="127" y="1524"/>
                  <a:pt x="254" y="1524"/>
                </a:cubicBezTo>
                <a:lnTo>
                  <a:pt x="1905" y="1524"/>
                </a:lnTo>
                <a:cubicBezTo>
                  <a:pt x="2032" y="1524"/>
                  <a:pt x="2160" y="1397"/>
                  <a:pt x="2160" y="1270"/>
                </a:cubicBezTo>
                <a:lnTo>
                  <a:pt x="2160" y="254"/>
                </a:lnTo>
                <a:cubicBezTo>
                  <a:pt x="2160" y="127"/>
                  <a:pt x="2032" y="0"/>
                  <a:pt x="1905" y="0"/>
                </a:cubicBezTo>
                <a:lnTo>
                  <a:pt x="254"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Simple design</a:t>
            </a:r>
            <a:endParaRPr lang="en-US" sz="2000" spc="-1">
              <a:solidFill>
                <a:srgbClr val="000000"/>
              </a:solidFill>
              <a:uFill>
                <a:solidFill>
                  <a:srgbClr val="FFFFFF"/>
                </a:solidFill>
              </a:uFill>
              <a:latin typeface="Arial"/>
            </a:endParaRPr>
          </a:p>
        </p:txBody>
      </p:sp>
      <p:cxnSp>
        <p:nvCxnSpPr>
          <p:cNvPr id="199" name="Line 50"/>
          <p:cNvCxnSpPr>
            <a:stCxn id="198" idx="0"/>
          </p:cNvCxnSpPr>
          <p:nvPr/>
        </p:nvCxnSpPr>
        <p:spPr>
          <a:xfrm flipV="1">
            <a:off x="1194161" y="2026463"/>
            <a:ext cx="961426" cy="1452477"/>
          </a:xfrm>
          <a:prstGeom prst="straightConnector1">
            <a:avLst/>
          </a:prstGeom>
          <a:ln>
            <a:solidFill>
              <a:srgbClr val="000000"/>
            </a:solidFill>
            <a:tailEnd type="triangle" w="med" len="med"/>
          </a:ln>
        </p:spPr>
      </p:cxnSp>
      <p:sp>
        <p:nvSpPr>
          <p:cNvPr id="200" name="CustomShape 51"/>
          <p:cNvSpPr/>
          <p:nvPr/>
        </p:nvSpPr>
        <p:spPr>
          <a:xfrm>
            <a:off x="5597577" y="3197446"/>
            <a:ext cx="810406" cy="327978"/>
          </a:xfrm>
          <a:custGeom>
            <a:avLst/>
            <a:gdLst/>
            <a:ahLst/>
            <a:cxnLst/>
            <a:rect l="0" t="0" r="r" b="b"/>
            <a:pathLst>
              <a:path w="1907" h="890">
                <a:moveTo>
                  <a:pt x="148" y="0"/>
                </a:moveTo>
                <a:cubicBezTo>
                  <a:pt x="74" y="0"/>
                  <a:pt x="0" y="74"/>
                  <a:pt x="0" y="148"/>
                </a:cubicBezTo>
                <a:lnTo>
                  <a:pt x="0" y="741"/>
                </a:lnTo>
                <a:cubicBezTo>
                  <a:pt x="0" y="815"/>
                  <a:pt x="74" y="889"/>
                  <a:pt x="148" y="889"/>
                </a:cubicBezTo>
                <a:lnTo>
                  <a:pt x="1757" y="889"/>
                </a:lnTo>
                <a:cubicBezTo>
                  <a:pt x="1831" y="889"/>
                  <a:pt x="1906" y="815"/>
                  <a:pt x="1906" y="741"/>
                </a:cubicBezTo>
                <a:lnTo>
                  <a:pt x="1906" y="148"/>
                </a:lnTo>
                <a:cubicBezTo>
                  <a:pt x="1906" y="74"/>
                  <a:pt x="1831" y="0"/>
                  <a:pt x="1757" y="0"/>
                </a:cubicBezTo>
                <a:lnTo>
                  <a:pt x="148"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MITM</a:t>
            </a:r>
            <a:endParaRPr lang="en-US" sz="2000" spc="-1">
              <a:solidFill>
                <a:srgbClr val="000000"/>
              </a:solidFill>
              <a:uFill>
                <a:solidFill>
                  <a:srgbClr val="FFFFFF"/>
                </a:solidFill>
              </a:uFill>
              <a:latin typeface="Arial"/>
            </a:endParaRPr>
          </a:p>
        </p:txBody>
      </p:sp>
      <p:cxnSp>
        <p:nvCxnSpPr>
          <p:cNvPr id="201" name="Line 52"/>
          <p:cNvCxnSpPr>
            <a:stCxn id="200" idx="0"/>
          </p:cNvCxnSpPr>
          <p:nvPr/>
        </p:nvCxnSpPr>
        <p:spPr>
          <a:xfrm flipH="1" flipV="1">
            <a:off x="5286602" y="2685372"/>
            <a:ext cx="716390" cy="512443"/>
          </a:xfrm>
          <a:prstGeom prst="straightConnector1">
            <a:avLst/>
          </a:prstGeom>
          <a:ln>
            <a:solidFill>
              <a:srgbClr val="000000"/>
            </a:solidFill>
            <a:tailEnd type="triangle" w="med" len="med"/>
          </a:ln>
        </p:spPr>
      </p:cxnSp>
      <p:sp>
        <p:nvSpPr>
          <p:cNvPr id="202" name="CustomShape 53"/>
          <p:cNvSpPr/>
          <p:nvPr/>
        </p:nvSpPr>
        <p:spPr>
          <a:xfrm>
            <a:off x="6817226" y="3177524"/>
            <a:ext cx="972487" cy="609104"/>
          </a:xfrm>
          <a:custGeom>
            <a:avLst/>
            <a:gdLst/>
            <a:ahLst/>
            <a:cxnLst/>
            <a:rect l="0" t="0" r="r" b="b"/>
            <a:pathLst>
              <a:path w="2288" h="1653">
                <a:moveTo>
                  <a:pt x="275" y="0"/>
                </a:moveTo>
                <a:cubicBezTo>
                  <a:pt x="137" y="0"/>
                  <a:pt x="0" y="137"/>
                  <a:pt x="0" y="275"/>
                </a:cubicBezTo>
                <a:lnTo>
                  <a:pt x="0" y="1376"/>
                </a:lnTo>
                <a:cubicBezTo>
                  <a:pt x="0" y="1514"/>
                  <a:pt x="137" y="1652"/>
                  <a:pt x="275" y="1652"/>
                </a:cubicBezTo>
                <a:lnTo>
                  <a:pt x="2011" y="1652"/>
                </a:lnTo>
                <a:cubicBezTo>
                  <a:pt x="2149" y="1652"/>
                  <a:pt x="2287" y="1514"/>
                  <a:pt x="2287" y="1376"/>
                </a:cubicBezTo>
                <a:lnTo>
                  <a:pt x="2287" y="275"/>
                </a:lnTo>
                <a:cubicBezTo>
                  <a:pt x="2287" y="137"/>
                  <a:pt x="2149" y="0"/>
                  <a:pt x="2011" y="0"/>
                </a:cubicBezTo>
                <a:lnTo>
                  <a:pt x="275"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dirty="0" smtClean="0">
                <a:solidFill>
                  <a:srgbClr val="000000"/>
                </a:solidFill>
                <a:uFill>
                  <a:solidFill>
                    <a:srgbClr val="FFFFFF"/>
                  </a:solidFill>
                </a:uFill>
                <a:latin typeface="Arial"/>
              </a:rPr>
              <a:t>Deploy-</a:t>
            </a:r>
            <a:r>
              <a:rPr lang="en-US" sz="1400" spc="-1" dirty="0" err="1" smtClean="0">
                <a:solidFill>
                  <a:srgbClr val="000000"/>
                </a:solidFill>
                <a:uFill>
                  <a:solidFill>
                    <a:srgbClr val="FFFFFF"/>
                  </a:solidFill>
                </a:uFill>
                <a:latin typeface="Arial"/>
              </a:rPr>
              <a:t>ment</a:t>
            </a:r>
            <a:r>
              <a:rPr lang="en-US" sz="1400" spc="-1" dirty="0" smtClean="0">
                <a:solidFill>
                  <a:srgbClr val="000000"/>
                </a:solidFill>
                <a:uFill>
                  <a:solidFill>
                    <a:srgbClr val="FFFFFF"/>
                  </a:solidFill>
                </a:uFill>
                <a:latin typeface="Arial"/>
              </a:rPr>
              <a:t> </a:t>
            </a:r>
            <a:r>
              <a:rPr lang="en-US" sz="1400" spc="-1" dirty="0">
                <a:solidFill>
                  <a:srgbClr val="000000"/>
                </a:solidFill>
                <a:uFill>
                  <a:solidFill>
                    <a:srgbClr val="FFFFFF"/>
                  </a:solidFill>
                </a:uFill>
                <a:latin typeface="Arial"/>
              </a:rPr>
              <a:t>provider</a:t>
            </a:r>
            <a:endParaRPr lang="en-US" sz="2000" spc="-1" dirty="0">
              <a:solidFill>
                <a:srgbClr val="000000"/>
              </a:solidFill>
              <a:uFill>
                <a:solidFill>
                  <a:srgbClr val="FFFFFF"/>
                </a:solidFill>
              </a:uFill>
              <a:latin typeface="Arial"/>
            </a:endParaRPr>
          </a:p>
        </p:txBody>
      </p:sp>
      <p:cxnSp>
        <p:nvCxnSpPr>
          <p:cNvPr id="203" name="Line 54"/>
          <p:cNvCxnSpPr/>
          <p:nvPr/>
        </p:nvCxnSpPr>
        <p:spPr>
          <a:xfrm flipH="1" flipV="1">
            <a:off x="6906138" y="2394286"/>
            <a:ext cx="664064" cy="140932"/>
          </a:xfrm>
          <a:prstGeom prst="straightConnector1">
            <a:avLst/>
          </a:prstGeom>
          <a:ln>
            <a:solidFill>
              <a:srgbClr val="000000"/>
            </a:solidFill>
            <a:tailEnd type="triangle" w="med" len="med"/>
          </a:ln>
        </p:spPr>
      </p:cxnSp>
      <p:cxnSp>
        <p:nvCxnSpPr>
          <p:cNvPr id="204" name="Line 55"/>
          <p:cNvCxnSpPr>
            <a:stCxn id="193" idx="1"/>
            <a:endCxn id="187" idx="2"/>
          </p:cNvCxnSpPr>
          <p:nvPr/>
        </p:nvCxnSpPr>
        <p:spPr>
          <a:xfrm flipV="1">
            <a:off x="7403441" y="2677994"/>
            <a:ext cx="920587" cy="1500807"/>
          </a:xfrm>
          <a:prstGeom prst="straightConnector1">
            <a:avLst/>
          </a:prstGeom>
          <a:ln>
            <a:solidFill>
              <a:srgbClr val="000000"/>
            </a:solidFill>
            <a:tailEnd type="triangle" w="med" len="med"/>
          </a:ln>
        </p:spPr>
      </p:cxnSp>
      <p:sp>
        <p:nvSpPr>
          <p:cNvPr id="205" name="CustomShape 56"/>
          <p:cNvSpPr/>
          <p:nvPr/>
        </p:nvSpPr>
        <p:spPr>
          <a:xfrm>
            <a:off x="465008" y="2026095"/>
            <a:ext cx="1080541" cy="843373"/>
          </a:xfrm>
          <a:custGeom>
            <a:avLst/>
            <a:gdLst/>
            <a:ahLst/>
            <a:cxnLst/>
            <a:rect l="0" t="0" r="r" b="b"/>
            <a:pathLst>
              <a:path w="2542" h="2288">
                <a:moveTo>
                  <a:pt x="381" y="0"/>
                </a:moveTo>
                <a:cubicBezTo>
                  <a:pt x="190" y="0"/>
                  <a:pt x="0" y="190"/>
                  <a:pt x="0" y="381"/>
                </a:cubicBezTo>
                <a:lnTo>
                  <a:pt x="0" y="1905"/>
                </a:lnTo>
                <a:cubicBezTo>
                  <a:pt x="0" y="2096"/>
                  <a:pt x="190" y="2287"/>
                  <a:pt x="381" y="2287"/>
                </a:cubicBezTo>
                <a:lnTo>
                  <a:pt x="2159" y="2287"/>
                </a:lnTo>
                <a:cubicBezTo>
                  <a:pt x="2350" y="2287"/>
                  <a:pt x="2541" y="2096"/>
                  <a:pt x="2541" y="1905"/>
                </a:cubicBezTo>
                <a:lnTo>
                  <a:pt x="2541" y="381"/>
                </a:lnTo>
                <a:cubicBezTo>
                  <a:pt x="2541" y="190"/>
                  <a:pt x="2350" y="0"/>
                  <a:pt x="2159" y="0"/>
                </a:cubicBezTo>
                <a:lnTo>
                  <a:pt x="38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81639" tIns="40820" rIns="81639" bIns="40820" anchor="ctr"/>
          <a:lstStyle/>
          <a:p>
            <a:pPr algn="ctr"/>
            <a:r>
              <a:rPr lang="en-US" sz="1400" spc="-1">
                <a:solidFill>
                  <a:srgbClr val="000000"/>
                </a:solidFill>
                <a:uFill>
                  <a:solidFill>
                    <a:srgbClr val="FFFFFF"/>
                  </a:solidFill>
                </a:uFill>
                <a:latin typeface="Arial"/>
              </a:rPr>
              <a:t>STRIDE threat model analyzed</a:t>
            </a:r>
            <a:endParaRPr lang="en-US" sz="2000" spc="-1">
              <a:solidFill>
                <a:srgbClr val="000000"/>
              </a:solidFill>
              <a:uFill>
                <a:solidFill>
                  <a:srgbClr val="FFFFFF"/>
                </a:solidFill>
              </a:uFill>
              <a:latin typeface="Arial"/>
            </a:endParaRPr>
          </a:p>
        </p:txBody>
      </p:sp>
      <p:cxnSp>
        <p:nvCxnSpPr>
          <p:cNvPr id="206" name="Line 57"/>
          <p:cNvCxnSpPr>
            <a:stCxn id="205" idx="3"/>
          </p:cNvCxnSpPr>
          <p:nvPr/>
        </p:nvCxnSpPr>
        <p:spPr>
          <a:xfrm flipV="1">
            <a:off x="1545549" y="2026832"/>
            <a:ext cx="610037" cy="421318"/>
          </a:xfrm>
          <a:prstGeom prst="straightConnector1">
            <a:avLst/>
          </a:prstGeom>
          <a:ln>
            <a:solidFill>
              <a:srgbClr val="000000"/>
            </a:solidFill>
            <a:tailEnd type="triangle" w="med" len="med"/>
          </a:ln>
        </p:spPr>
      </p:cxnSp>
      <p:sp>
        <p:nvSpPr>
          <p:cNvPr id="207" name="TextShape 58"/>
          <p:cNvSpPr txBox="1"/>
          <p:nvPr/>
        </p:nvSpPr>
        <p:spPr>
          <a:xfrm>
            <a:off x="1249038" y="5968110"/>
            <a:ext cx="1431078" cy="268950"/>
          </a:xfrm>
          <a:prstGeom prst="rect">
            <a:avLst/>
          </a:prstGeom>
          <a:noFill/>
          <a:ln>
            <a:noFill/>
          </a:ln>
        </p:spPr>
        <p:txBody>
          <a:bodyPr lIns="81639" tIns="40820" rIns="81639" bIns="40820"/>
          <a:lstStyle/>
          <a:p>
            <a:r>
              <a:rPr lang="en-US" sz="1400" i="1" spc="-1" dirty="0">
                <a:solidFill>
                  <a:srgbClr val="000000"/>
                </a:solidFill>
                <a:uFill>
                  <a:solidFill>
                    <a:srgbClr val="FFFFFF"/>
                  </a:solidFill>
                </a:uFill>
                <a:latin typeface="Arial"/>
              </a:rPr>
              <a:t>See </a:t>
            </a:r>
            <a:r>
              <a:rPr lang="en-US" sz="1400" i="1" spc="-1" dirty="0" smtClean="0">
                <a:solidFill>
                  <a:srgbClr val="000000"/>
                </a:solidFill>
                <a:uFill>
                  <a:solidFill>
                    <a:srgbClr val="FFFFFF"/>
                  </a:solidFill>
                </a:uFill>
                <a:latin typeface="Arial"/>
              </a:rPr>
              <a:t>later figure</a:t>
            </a:r>
            <a:endParaRPr lang="en-US" sz="2000" spc="-1" dirty="0">
              <a:solidFill>
                <a:srgbClr val="000000"/>
              </a:solidFill>
              <a:uFill>
                <a:solidFill>
                  <a:srgbClr val="FFFFFF"/>
                </a:solidFill>
              </a:uFill>
              <a:latin typeface="Arial"/>
            </a:endParaRPr>
          </a:p>
        </p:txBody>
      </p:sp>
      <p:sp>
        <p:nvSpPr>
          <p:cNvPr id="8" name="Slide Number Placeholder 7"/>
          <p:cNvSpPr>
            <a:spLocks noGrp="1"/>
          </p:cNvSpPr>
          <p:nvPr>
            <p:ph type="sldNum" sz="quarter" idx="12"/>
          </p:nvPr>
        </p:nvSpPr>
        <p:spPr/>
        <p:txBody>
          <a:bodyPr/>
          <a:lstStyle/>
          <a:p>
            <a:fld id="{074AEAE9-3A27-40E1-8080-B19AA818B55A}" type="slidenum">
              <a:rPr lang="en-US" smtClean="0"/>
              <a:t>8</a:t>
            </a:fld>
            <a:endParaRPr lang="en-US"/>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114007070"/>
      </p:ext>
    </p:extLst>
  </p:cSld>
  <p:clrMapOvr>
    <a:masterClrMapping/>
  </p:clrMapOvr>
  <mc:AlternateContent xmlns:mc="http://schemas.openxmlformats.org/markup-compatibility/2006" xmlns:p14="http://schemas.microsoft.com/office/powerpoint/2010/main">
    <mc:Choice Requires="p14">
      <p:transition spd="slow" p14:dur="2000" advTm="295297"/>
    </mc:Choice>
    <mc:Fallback xmlns="">
      <p:transition spd="slow" advTm="295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3151872" y="4701851"/>
            <a:ext cx="1617408"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84" name="CustomShape 2"/>
          <p:cNvSpPr/>
          <p:nvPr/>
        </p:nvSpPr>
        <p:spPr>
          <a:xfrm>
            <a:off x="785355" y="4701851"/>
            <a:ext cx="1934163"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85" name="CustomShape 3"/>
          <p:cNvSpPr/>
          <p:nvPr/>
        </p:nvSpPr>
        <p:spPr>
          <a:xfrm>
            <a:off x="2062171" y="3747895"/>
            <a:ext cx="2322432"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cxnSp>
        <p:nvCxnSpPr>
          <p:cNvPr id="86" name="Line 4"/>
          <p:cNvCxnSpPr/>
          <p:nvPr/>
        </p:nvCxnSpPr>
        <p:spPr>
          <a:xfrm>
            <a:off x="3166893" y="2127705"/>
            <a:ext cx="327" cy="192685"/>
          </a:xfrm>
          <a:prstGeom prst="straightConnector1">
            <a:avLst/>
          </a:prstGeom>
          <a:ln>
            <a:solidFill>
              <a:srgbClr val="000000"/>
            </a:solidFill>
            <a:tailEnd type="triangle" w="med" len="med"/>
          </a:ln>
        </p:spPr>
      </p:cxnSp>
      <p:sp>
        <p:nvSpPr>
          <p:cNvPr id="87" name="TextShape 5"/>
          <p:cNvSpPr txBox="1"/>
          <p:nvPr/>
        </p:nvSpPr>
        <p:spPr>
          <a:xfrm>
            <a:off x="2270183" y="91751"/>
            <a:ext cx="5057297" cy="365449"/>
          </a:xfrm>
          <a:prstGeom prst="rect">
            <a:avLst/>
          </a:prstGeom>
          <a:noFill/>
          <a:ln>
            <a:noFill/>
          </a:ln>
        </p:spPr>
        <p:txBody>
          <a:bodyPr lIns="81639" tIns="40820" rIns="81639" bIns="40820"/>
          <a:lstStyle/>
          <a:p>
            <a:r>
              <a:rPr lang="en-US" sz="2400" b="1" u="sng" spc="-1" dirty="0" err="1">
                <a:solidFill>
                  <a:srgbClr val="000000"/>
                </a:solidFill>
                <a:uFill>
                  <a:solidFill>
                    <a:srgbClr val="FFFFFF"/>
                  </a:solidFill>
                </a:uFill>
                <a:latin typeface="Arial"/>
              </a:rPr>
              <a:t>BadgeApp</a:t>
            </a:r>
            <a:r>
              <a:rPr lang="en-US" sz="2400" b="1" u="sng" spc="-1" dirty="0">
                <a:solidFill>
                  <a:srgbClr val="000000"/>
                </a:solidFill>
                <a:uFill>
                  <a:solidFill>
                    <a:srgbClr val="FFFFFF"/>
                  </a:solidFill>
                </a:uFill>
                <a:latin typeface="Arial"/>
              </a:rPr>
              <a:t> </a:t>
            </a:r>
            <a:r>
              <a:rPr lang="en-US" sz="2400" b="1" u="sng" spc="-1" dirty="0" smtClean="0">
                <a:solidFill>
                  <a:srgbClr val="000000"/>
                </a:solidFill>
                <a:uFill>
                  <a:solidFill>
                    <a:srgbClr val="FFFFFF"/>
                  </a:solidFill>
                </a:uFill>
                <a:latin typeface="Arial"/>
              </a:rPr>
              <a:t>High-Level Design</a:t>
            </a:r>
            <a:endParaRPr lang="en-US" b="1" spc="-1" dirty="0">
              <a:solidFill>
                <a:srgbClr val="000000"/>
              </a:solidFill>
              <a:uFill>
                <a:solidFill>
                  <a:srgbClr val="FFFFFF"/>
                </a:solidFill>
              </a:uFill>
              <a:latin typeface="Arial"/>
            </a:endParaRPr>
          </a:p>
        </p:txBody>
      </p:sp>
      <p:sp>
        <p:nvSpPr>
          <p:cNvPr id="88" name="CustomShape 6"/>
          <p:cNvSpPr/>
          <p:nvPr/>
        </p:nvSpPr>
        <p:spPr>
          <a:xfrm>
            <a:off x="2005677" y="1822347"/>
            <a:ext cx="2322432" cy="305357"/>
          </a:xfrm>
          <a:prstGeom prst="rect">
            <a:avLst/>
          </a:prstGeom>
          <a:solidFill>
            <a:srgbClr val="99CCF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Web Server (Puma)</a:t>
            </a:r>
            <a:endParaRPr lang="en-US" spc="-1" dirty="0">
              <a:solidFill>
                <a:srgbClr val="000000"/>
              </a:solidFill>
              <a:uFill>
                <a:solidFill>
                  <a:srgbClr val="FFFFFF"/>
                </a:solidFill>
              </a:uFill>
              <a:latin typeface="Arial"/>
            </a:endParaRPr>
          </a:p>
        </p:txBody>
      </p:sp>
      <p:sp>
        <p:nvSpPr>
          <p:cNvPr id="89" name="CustomShape 7"/>
          <p:cNvSpPr/>
          <p:nvPr/>
        </p:nvSpPr>
        <p:spPr>
          <a:xfrm>
            <a:off x="1718553" y="347160"/>
            <a:ext cx="414720" cy="414764"/>
          </a:xfrm>
          <a:prstGeom prst="smileyFace">
            <a:avLst>
              <a:gd name="adj" fmla="val 18520"/>
            </a:avLst>
          </a:prstGeom>
          <a:solidFill>
            <a:srgbClr val="FFD320"/>
          </a:solidFill>
          <a:ln>
            <a:solidFill>
              <a:srgbClr val="3465A4"/>
            </a:solidFill>
          </a:ln>
        </p:spPr>
        <p:style>
          <a:lnRef idx="0">
            <a:scrgbClr r="0" g="0" b="0"/>
          </a:lnRef>
          <a:fillRef idx="0">
            <a:scrgbClr r="0" g="0" b="0"/>
          </a:fillRef>
          <a:effectRef idx="0">
            <a:scrgbClr r="0" g="0" b="0"/>
          </a:effectRef>
          <a:fontRef idx="minor"/>
        </p:style>
      </p:sp>
      <p:sp>
        <p:nvSpPr>
          <p:cNvPr id="90" name="TextShape 8"/>
          <p:cNvSpPr txBox="1"/>
          <p:nvPr/>
        </p:nvSpPr>
        <p:spPr>
          <a:xfrm>
            <a:off x="1096473" y="406272"/>
            <a:ext cx="600854" cy="314175"/>
          </a:xfrm>
          <a:prstGeom prst="rect">
            <a:avLst/>
          </a:prstGeom>
          <a:noFill/>
          <a:ln>
            <a:noFill/>
          </a:ln>
        </p:spPr>
        <p:txBody>
          <a:bodyPr lIns="81639" tIns="40820" rIns="81639" bIns="40820"/>
          <a:lstStyle/>
          <a:p>
            <a:r>
              <a:rPr lang="en-US" sz="1600" spc="-1" dirty="0">
                <a:solidFill>
                  <a:srgbClr val="000000"/>
                </a:solidFill>
                <a:uFill>
                  <a:solidFill>
                    <a:srgbClr val="FFFFFF"/>
                  </a:solidFill>
                </a:uFill>
                <a:latin typeface="Arial"/>
              </a:rPr>
              <a:t>User</a:t>
            </a:r>
          </a:p>
        </p:txBody>
      </p:sp>
      <p:sp>
        <p:nvSpPr>
          <p:cNvPr id="91" name="CustomShape 9"/>
          <p:cNvSpPr/>
          <p:nvPr/>
        </p:nvSpPr>
        <p:spPr>
          <a:xfrm>
            <a:off x="2005677" y="2320063"/>
            <a:ext cx="2322432" cy="456240"/>
          </a:xfrm>
          <a:prstGeom prst="rect">
            <a:avLst/>
          </a:prstGeom>
          <a:solidFill>
            <a:srgbClr val="99CCF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err="1">
                <a:solidFill>
                  <a:srgbClr val="000000"/>
                </a:solidFill>
                <a:uFill>
                  <a:solidFill>
                    <a:srgbClr val="FFFFFF"/>
                  </a:solidFill>
                </a:uFill>
                <a:latin typeface="Arial"/>
              </a:rPr>
              <a:t>WebApp</a:t>
            </a:r>
            <a:r>
              <a:rPr lang="en-US" sz="1600" spc="-1" dirty="0">
                <a:solidFill>
                  <a:srgbClr val="000000"/>
                </a:solidFill>
                <a:uFill>
                  <a:solidFill>
                    <a:srgbClr val="FFFFFF"/>
                  </a:solidFill>
                </a:uFill>
                <a:latin typeface="Arial"/>
              </a:rPr>
              <a:t> Interface (Rack)</a:t>
            </a:r>
            <a:endParaRPr lang="en-US" spc="-1" dirty="0">
              <a:solidFill>
                <a:srgbClr val="000000"/>
              </a:solidFill>
              <a:uFill>
                <a:solidFill>
                  <a:srgbClr val="FFFFFF"/>
                </a:solidFill>
              </a:uFill>
              <a:latin typeface="Arial"/>
            </a:endParaRPr>
          </a:p>
        </p:txBody>
      </p:sp>
      <p:sp>
        <p:nvSpPr>
          <p:cNvPr id="92" name="CustomShape 10"/>
          <p:cNvSpPr/>
          <p:nvPr/>
        </p:nvSpPr>
        <p:spPr>
          <a:xfrm>
            <a:off x="1996860" y="3108114"/>
            <a:ext cx="2322432"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[URL] Router</a:t>
            </a:r>
            <a:endParaRPr lang="en-US" spc="-1" dirty="0">
              <a:solidFill>
                <a:srgbClr val="000000"/>
              </a:solidFill>
              <a:uFill>
                <a:solidFill>
                  <a:srgbClr val="FFFFFF"/>
                </a:solidFill>
              </a:uFill>
              <a:latin typeface="Arial"/>
            </a:endParaRPr>
          </a:p>
          <a:p>
            <a:pPr algn="ctr"/>
            <a:r>
              <a:rPr lang="en-US" sz="1600" spc="-1" dirty="0">
                <a:solidFill>
                  <a:srgbClr val="000000"/>
                </a:solidFill>
                <a:uFill>
                  <a:solidFill>
                    <a:srgbClr val="FFFFFF"/>
                  </a:solidFill>
                </a:uFill>
                <a:latin typeface="Arial"/>
              </a:rPr>
              <a:t>(</a:t>
            </a:r>
            <a:r>
              <a:rPr lang="en-US" sz="1600" spc="-1" dirty="0" err="1">
                <a:solidFill>
                  <a:srgbClr val="000000"/>
                </a:solidFill>
                <a:uFill>
                  <a:solidFill>
                    <a:srgbClr val="FFFFFF"/>
                  </a:solidFill>
                </a:uFill>
                <a:latin typeface="Arial"/>
              </a:rPr>
              <a:t>config</a:t>
            </a:r>
            <a:r>
              <a:rPr lang="en-US" sz="1600" spc="-1" dirty="0">
                <a:solidFill>
                  <a:srgbClr val="000000"/>
                </a:solidFill>
                <a:uFill>
                  <a:solidFill>
                    <a:srgbClr val="FFFFFF"/>
                  </a:solidFill>
                </a:uFill>
                <a:latin typeface="Arial"/>
              </a:rPr>
              <a:t>/</a:t>
            </a:r>
            <a:r>
              <a:rPr lang="en-US" sz="1600" spc="-1" dirty="0" err="1">
                <a:solidFill>
                  <a:srgbClr val="000000"/>
                </a:solidFill>
                <a:uFill>
                  <a:solidFill>
                    <a:srgbClr val="FFFFFF"/>
                  </a:solidFill>
                </a:uFill>
                <a:latin typeface="Arial"/>
              </a:rPr>
              <a:t>routes.db</a:t>
            </a:r>
            <a:r>
              <a:rPr lang="en-US" sz="1600" spc="-1" dirty="0">
                <a:solidFill>
                  <a:srgbClr val="000000"/>
                </a:solidFill>
                <a:uFill>
                  <a:solidFill>
                    <a:srgbClr val="FFFFFF"/>
                  </a:solidFill>
                </a:uFill>
                <a:latin typeface="Arial"/>
              </a:rPr>
              <a:t>)</a:t>
            </a:r>
            <a:endParaRPr lang="en-US" spc="-1" dirty="0">
              <a:solidFill>
                <a:srgbClr val="000000"/>
              </a:solidFill>
              <a:uFill>
                <a:solidFill>
                  <a:srgbClr val="FFFFFF"/>
                </a:solidFill>
              </a:uFill>
              <a:latin typeface="Arial"/>
            </a:endParaRPr>
          </a:p>
        </p:txBody>
      </p:sp>
      <p:sp>
        <p:nvSpPr>
          <p:cNvPr id="93" name="CustomShape 11"/>
          <p:cNvSpPr/>
          <p:nvPr/>
        </p:nvSpPr>
        <p:spPr>
          <a:xfrm>
            <a:off x="1996860" y="3813212"/>
            <a:ext cx="2322432"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Controllers</a:t>
            </a:r>
            <a:endParaRPr lang="en-US" spc="-1" dirty="0">
              <a:solidFill>
                <a:srgbClr val="000000"/>
              </a:solidFill>
              <a:uFill>
                <a:solidFill>
                  <a:srgbClr val="FFFFFF"/>
                </a:solidFill>
              </a:uFill>
              <a:latin typeface="Arial"/>
            </a:endParaRPr>
          </a:p>
          <a:p>
            <a:pPr algn="ctr"/>
            <a:r>
              <a:rPr lang="en-US" sz="1600" spc="-1" dirty="0">
                <a:solidFill>
                  <a:srgbClr val="000000"/>
                </a:solidFill>
                <a:uFill>
                  <a:solidFill>
                    <a:srgbClr val="FFFFFF"/>
                  </a:solidFill>
                </a:uFill>
                <a:latin typeface="Arial"/>
              </a:rPr>
              <a:t>(app/controllers/*)</a:t>
            </a:r>
            <a:endParaRPr lang="en-US" spc="-1" dirty="0">
              <a:solidFill>
                <a:srgbClr val="000000"/>
              </a:solidFill>
              <a:uFill>
                <a:solidFill>
                  <a:srgbClr val="FFFFFF"/>
                </a:solidFill>
              </a:uFill>
              <a:latin typeface="Arial"/>
            </a:endParaRPr>
          </a:p>
        </p:txBody>
      </p:sp>
      <p:sp>
        <p:nvSpPr>
          <p:cNvPr id="94" name="CustomShape 12"/>
          <p:cNvSpPr/>
          <p:nvPr/>
        </p:nvSpPr>
        <p:spPr>
          <a:xfrm>
            <a:off x="720045" y="4767168"/>
            <a:ext cx="1934163"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500" spc="-1">
                <a:solidFill>
                  <a:srgbClr val="000000"/>
                </a:solidFill>
                <a:uFill>
                  <a:solidFill>
                    <a:srgbClr val="FFFFFF"/>
                  </a:solidFill>
                </a:uFill>
                <a:latin typeface="Arial"/>
              </a:rPr>
              <a:t>Models (ActiveRecord)</a:t>
            </a:r>
            <a:endParaRPr lang="en-US" sz="1600" spc="-1">
              <a:solidFill>
                <a:srgbClr val="000000"/>
              </a:solidFill>
              <a:uFill>
                <a:solidFill>
                  <a:srgbClr val="FFFFFF"/>
                </a:solidFill>
              </a:uFill>
              <a:latin typeface="Arial"/>
            </a:endParaRPr>
          </a:p>
          <a:p>
            <a:pPr algn="ctr"/>
            <a:r>
              <a:rPr lang="en-US" sz="1500" spc="-1">
                <a:solidFill>
                  <a:srgbClr val="000000"/>
                </a:solidFill>
                <a:uFill>
                  <a:solidFill>
                    <a:srgbClr val="FFFFFF"/>
                  </a:solidFill>
                </a:uFill>
                <a:latin typeface="Arial"/>
              </a:rPr>
              <a:t>(app/models/*)</a:t>
            </a:r>
            <a:endParaRPr lang="en-US" sz="1600" spc="-1">
              <a:solidFill>
                <a:srgbClr val="000000"/>
              </a:solidFill>
              <a:uFill>
                <a:solidFill>
                  <a:srgbClr val="FFFFFF"/>
                </a:solidFill>
              </a:uFill>
              <a:latin typeface="Arial"/>
            </a:endParaRPr>
          </a:p>
        </p:txBody>
      </p:sp>
      <p:sp>
        <p:nvSpPr>
          <p:cNvPr id="95" name="CustomShape 13"/>
          <p:cNvSpPr/>
          <p:nvPr/>
        </p:nvSpPr>
        <p:spPr>
          <a:xfrm>
            <a:off x="3086562" y="4767168"/>
            <a:ext cx="1617408"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Views</a:t>
            </a:r>
            <a:endParaRPr lang="en-US" spc="-1" dirty="0">
              <a:solidFill>
                <a:srgbClr val="000000"/>
              </a:solidFill>
              <a:uFill>
                <a:solidFill>
                  <a:srgbClr val="FFFFFF"/>
                </a:solidFill>
              </a:uFill>
              <a:latin typeface="Arial"/>
            </a:endParaRPr>
          </a:p>
          <a:p>
            <a:pPr algn="ctr"/>
            <a:r>
              <a:rPr lang="en-US" sz="1600" spc="-1" dirty="0">
                <a:solidFill>
                  <a:srgbClr val="000000"/>
                </a:solidFill>
                <a:uFill>
                  <a:solidFill>
                    <a:srgbClr val="FFFFFF"/>
                  </a:solidFill>
                </a:uFill>
                <a:latin typeface="Arial"/>
              </a:rPr>
              <a:t>(app/views/*)</a:t>
            </a:r>
            <a:endParaRPr lang="en-US" spc="-1" dirty="0">
              <a:solidFill>
                <a:srgbClr val="000000"/>
              </a:solidFill>
              <a:uFill>
                <a:solidFill>
                  <a:srgbClr val="FFFFFF"/>
                </a:solidFill>
              </a:uFill>
              <a:latin typeface="Arial"/>
            </a:endParaRPr>
          </a:p>
        </p:txBody>
      </p:sp>
      <p:sp>
        <p:nvSpPr>
          <p:cNvPr id="96" name="CustomShape 14"/>
          <p:cNvSpPr/>
          <p:nvPr/>
        </p:nvSpPr>
        <p:spPr>
          <a:xfrm>
            <a:off x="5240493" y="4191724"/>
            <a:ext cx="1534464"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Chief</a:t>
            </a:r>
            <a:endParaRPr lang="en-US" spc="-1" dirty="0">
              <a:solidFill>
                <a:srgbClr val="000000"/>
              </a:solidFill>
              <a:uFill>
                <a:solidFill>
                  <a:srgbClr val="FFFFFF"/>
                </a:solidFill>
              </a:uFill>
              <a:latin typeface="Arial"/>
            </a:endParaRPr>
          </a:p>
          <a:p>
            <a:pPr algn="ctr"/>
            <a:r>
              <a:rPr lang="en-US" sz="1600" spc="-1" dirty="0">
                <a:solidFill>
                  <a:srgbClr val="000000"/>
                </a:solidFill>
                <a:uFill>
                  <a:solidFill>
                    <a:srgbClr val="FFFFFF"/>
                  </a:solidFill>
                </a:uFill>
                <a:latin typeface="Arial"/>
              </a:rPr>
              <a:t>(app/lib/</a:t>
            </a:r>
            <a:r>
              <a:rPr lang="en-US" sz="1600" spc="-1" dirty="0" err="1">
                <a:solidFill>
                  <a:srgbClr val="000000"/>
                </a:solidFill>
                <a:uFill>
                  <a:solidFill>
                    <a:srgbClr val="FFFFFF"/>
                  </a:solidFill>
                </a:uFill>
                <a:latin typeface="Arial"/>
              </a:rPr>
              <a:t>chief.rb</a:t>
            </a:r>
            <a:r>
              <a:rPr lang="en-US" sz="1600" spc="-1" dirty="0">
                <a:solidFill>
                  <a:srgbClr val="000000"/>
                </a:solidFill>
                <a:uFill>
                  <a:solidFill>
                    <a:srgbClr val="FFFFFF"/>
                  </a:solidFill>
                </a:uFill>
                <a:latin typeface="Arial"/>
              </a:rPr>
              <a:t>)</a:t>
            </a:r>
            <a:endParaRPr lang="en-US" spc="-1" dirty="0">
              <a:solidFill>
                <a:srgbClr val="000000"/>
              </a:solidFill>
              <a:uFill>
                <a:solidFill>
                  <a:srgbClr val="FFFFFF"/>
                </a:solidFill>
              </a:uFill>
              <a:latin typeface="Arial"/>
            </a:endParaRPr>
          </a:p>
        </p:txBody>
      </p:sp>
      <p:sp>
        <p:nvSpPr>
          <p:cNvPr id="97" name="CustomShape 15"/>
          <p:cNvSpPr/>
          <p:nvPr/>
        </p:nvSpPr>
        <p:spPr>
          <a:xfrm>
            <a:off x="5406381" y="3025161"/>
            <a:ext cx="1244160"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Detectives</a:t>
            </a:r>
            <a:endParaRPr lang="en-US" spc="-1" dirty="0">
              <a:solidFill>
                <a:srgbClr val="000000"/>
              </a:solidFill>
              <a:uFill>
                <a:solidFill>
                  <a:srgbClr val="FFFFFF"/>
                </a:solidFill>
              </a:uFill>
              <a:latin typeface="Arial"/>
            </a:endParaRPr>
          </a:p>
          <a:p>
            <a:pPr algn="ctr"/>
            <a:r>
              <a:rPr lang="en-US" sz="1600" spc="-1" dirty="0">
                <a:solidFill>
                  <a:srgbClr val="000000"/>
                </a:solidFill>
                <a:uFill>
                  <a:solidFill>
                    <a:srgbClr val="FFFFFF"/>
                  </a:solidFill>
                </a:uFill>
                <a:latin typeface="Arial"/>
              </a:rPr>
              <a:t>(app/lib/*)</a:t>
            </a:r>
            <a:endParaRPr lang="en-US" spc="-1" dirty="0">
              <a:solidFill>
                <a:srgbClr val="000000"/>
              </a:solidFill>
              <a:uFill>
                <a:solidFill>
                  <a:srgbClr val="FFFFFF"/>
                </a:solidFill>
              </a:uFill>
              <a:latin typeface="Arial"/>
            </a:endParaRPr>
          </a:p>
        </p:txBody>
      </p:sp>
      <p:sp>
        <p:nvSpPr>
          <p:cNvPr id="98" name="CustomShape 16"/>
          <p:cNvSpPr/>
          <p:nvPr/>
        </p:nvSpPr>
        <p:spPr>
          <a:xfrm>
            <a:off x="4852224" y="532987"/>
            <a:ext cx="1907712" cy="331811"/>
          </a:xfrm>
          <a:custGeom>
            <a:avLst/>
            <a:gdLst/>
            <a:ahLst/>
            <a:cxnLst/>
            <a:rect l="0" t="0" r="r" b="b"/>
            <a:pathLst>
              <a:path w="5844" h="1018">
                <a:moveTo>
                  <a:pt x="1460" y="0"/>
                </a:moveTo>
                <a:lnTo>
                  <a:pt x="5843" y="0"/>
                </a:lnTo>
                <a:lnTo>
                  <a:pt x="4382" y="1017"/>
                </a:lnTo>
                <a:lnTo>
                  <a:pt x="0" y="1017"/>
                </a:lnTo>
                <a:lnTo>
                  <a:pt x="1460" y="0"/>
                </a:lnTo>
              </a:path>
            </a:pathLst>
          </a:custGeom>
          <a:solidFill>
            <a:srgbClr val="FF950E"/>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a:solidFill>
                  <a:srgbClr val="000000"/>
                </a:solidFill>
                <a:uFill>
                  <a:solidFill>
                    <a:srgbClr val="FFFFFF"/>
                  </a:solidFill>
                </a:uFill>
                <a:latin typeface="Arial"/>
              </a:rPr>
              <a:t>Project site(s)</a:t>
            </a:r>
          </a:p>
        </p:txBody>
      </p:sp>
      <p:sp>
        <p:nvSpPr>
          <p:cNvPr id="99" name="Line 17"/>
          <p:cNvSpPr/>
          <p:nvPr/>
        </p:nvSpPr>
        <p:spPr>
          <a:xfrm>
            <a:off x="598242" y="1645011"/>
            <a:ext cx="6259660" cy="1404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0" name="CustomShape 18"/>
          <p:cNvSpPr/>
          <p:nvPr/>
        </p:nvSpPr>
        <p:spPr>
          <a:xfrm>
            <a:off x="761517" y="5723737"/>
            <a:ext cx="1658880" cy="716529"/>
          </a:xfrm>
          <a:prstGeom prst="can">
            <a:avLst>
              <a:gd name="adj" fmla="val 5400"/>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DBMS</a:t>
            </a:r>
            <a:endParaRPr lang="en-US" spc="-1" dirty="0">
              <a:solidFill>
                <a:srgbClr val="000000"/>
              </a:solidFill>
              <a:uFill>
                <a:solidFill>
                  <a:srgbClr val="FFFFFF"/>
                </a:solidFill>
              </a:uFill>
              <a:latin typeface="Arial"/>
            </a:endParaRPr>
          </a:p>
          <a:p>
            <a:pPr algn="ctr"/>
            <a:r>
              <a:rPr lang="en-US" sz="1600" spc="-1" dirty="0">
                <a:solidFill>
                  <a:srgbClr val="000000"/>
                </a:solidFill>
                <a:uFill>
                  <a:solidFill>
                    <a:srgbClr val="FFFFFF"/>
                  </a:solidFill>
                </a:uFill>
                <a:latin typeface="Arial"/>
              </a:rPr>
              <a:t>(PostgreSQL)</a:t>
            </a:r>
            <a:endParaRPr lang="en-US" spc="-1" dirty="0">
              <a:solidFill>
                <a:srgbClr val="000000"/>
              </a:solidFill>
              <a:uFill>
                <a:solidFill>
                  <a:srgbClr val="FFFFFF"/>
                </a:solidFill>
              </a:uFill>
              <a:latin typeface="Arial"/>
            </a:endParaRPr>
          </a:p>
        </p:txBody>
      </p:sp>
      <p:cxnSp>
        <p:nvCxnSpPr>
          <p:cNvPr id="101" name="Line 19"/>
          <p:cNvCxnSpPr>
            <a:stCxn id="89" idx="5"/>
            <a:endCxn id="88" idx="0"/>
          </p:cNvCxnSpPr>
          <p:nvPr/>
        </p:nvCxnSpPr>
        <p:spPr>
          <a:xfrm>
            <a:off x="2072539" y="701183"/>
            <a:ext cx="1094354" cy="1121164"/>
          </a:xfrm>
          <a:prstGeom prst="straightConnector1">
            <a:avLst/>
          </a:prstGeom>
          <a:ln>
            <a:solidFill>
              <a:srgbClr val="000000"/>
            </a:solidFill>
            <a:tailEnd type="triangle" w="med" len="med"/>
          </a:ln>
        </p:spPr>
      </p:cxnSp>
      <p:cxnSp>
        <p:nvCxnSpPr>
          <p:cNvPr id="102" name="Line 20"/>
          <p:cNvCxnSpPr>
            <a:stCxn id="91" idx="2"/>
            <a:endCxn id="92" idx="0"/>
          </p:cNvCxnSpPr>
          <p:nvPr/>
        </p:nvCxnSpPr>
        <p:spPr>
          <a:xfrm flipH="1">
            <a:off x="3158077" y="2776303"/>
            <a:ext cx="9143" cy="332137"/>
          </a:xfrm>
          <a:prstGeom prst="straightConnector1">
            <a:avLst/>
          </a:prstGeom>
          <a:ln>
            <a:solidFill>
              <a:srgbClr val="000000"/>
            </a:solidFill>
            <a:tailEnd type="triangle" w="med" len="med"/>
          </a:ln>
        </p:spPr>
      </p:cxnSp>
      <p:cxnSp>
        <p:nvCxnSpPr>
          <p:cNvPr id="103" name="Line 21"/>
          <p:cNvCxnSpPr>
            <a:stCxn id="92" idx="2"/>
            <a:endCxn id="93" idx="0"/>
          </p:cNvCxnSpPr>
          <p:nvPr/>
        </p:nvCxnSpPr>
        <p:spPr>
          <a:xfrm>
            <a:off x="3158076" y="3564354"/>
            <a:ext cx="327" cy="249185"/>
          </a:xfrm>
          <a:prstGeom prst="straightConnector1">
            <a:avLst/>
          </a:prstGeom>
          <a:ln>
            <a:solidFill>
              <a:srgbClr val="000000"/>
            </a:solidFill>
            <a:tailEnd type="triangle" w="med" len="med"/>
          </a:ln>
        </p:spPr>
      </p:cxnSp>
      <p:cxnSp>
        <p:nvCxnSpPr>
          <p:cNvPr id="104" name="Line 22"/>
          <p:cNvCxnSpPr>
            <a:stCxn id="93" idx="2"/>
            <a:endCxn id="94" idx="0"/>
          </p:cNvCxnSpPr>
          <p:nvPr/>
        </p:nvCxnSpPr>
        <p:spPr>
          <a:xfrm flipH="1">
            <a:off x="1686963" y="4269452"/>
            <a:ext cx="1471440" cy="498043"/>
          </a:xfrm>
          <a:prstGeom prst="straightConnector1">
            <a:avLst/>
          </a:prstGeom>
          <a:ln>
            <a:solidFill>
              <a:srgbClr val="000000"/>
            </a:solidFill>
            <a:tailEnd type="triangle" w="med" len="med"/>
          </a:ln>
        </p:spPr>
      </p:cxnSp>
      <p:cxnSp>
        <p:nvCxnSpPr>
          <p:cNvPr id="105" name="Line 23"/>
          <p:cNvCxnSpPr>
            <a:endCxn id="95" idx="0"/>
          </p:cNvCxnSpPr>
          <p:nvPr/>
        </p:nvCxnSpPr>
        <p:spPr>
          <a:xfrm>
            <a:off x="3158403" y="4269452"/>
            <a:ext cx="737026" cy="498043"/>
          </a:xfrm>
          <a:prstGeom prst="straightConnector1">
            <a:avLst/>
          </a:prstGeom>
          <a:ln>
            <a:solidFill>
              <a:srgbClr val="000000"/>
            </a:solidFill>
            <a:tailEnd type="triangle" w="med" len="med"/>
          </a:ln>
        </p:spPr>
      </p:cxnSp>
      <p:cxnSp>
        <p:nvCxnSpPr>
          <p:cNvPr id="106" name="Line 24"/>
          <p:cNvCxnSpPr>
            <a:stCxn id="94" idx="2"/>
            <a:endCxn id="100" idx="1"/>
          </p:cNvCxnSpPr>
          <p:nvPr/>
        </p:nvCxnSpPr>
        <p:spPr>
          <a:xfrm flipH="1">
            <a:off x="1590957" y="5223408"/>
            <a:ext cx="96333" cy="500656"/>
          </a:xfrm>
          <a:prstGeom prst="straightConnector1">
            <a:avLst/>
          </a:prstGeom>
          <a:ln>
            <a:solidFill>
              <a:srgbClr val="000000"/>
            </a:solidFill>
            <a:tailEnd type="triangle" w="med" len="med"/>
          </a:ln>
        </p:spPr>
      </p:cxnSp>
      <p:cxnSp>
        <p:nvCxnSpPr>
          <p:cNvPr id="107" name="Line 25"/>
          <p:cNvCxnSpPr>
            <a:endCxn id="96" idx="1"/>
          </p:cNvCxnSpPr>
          <p:nvPr/>
        </p:nvCxnSpPr>
        <p:spPr>
          <a:xfrm>
            <a:off x="3158403" y="4269452"/>
            <a:ext cx="2082417" cy="150556"/>
          </a:xfrm>
          <a:prstGeom prst="straightConnector1">
            <a:avLst/>
          </a:prstGeom>
          <a:ln>
            <a:solidFill>
              <a:srgbClr val="000000"/>
            </a:solidFill>
            <a:tailEnd type="triangle" w="med" len="med"/>
          </a:ln>
        </p:spPr>
      </p:cxnSp>
      <p:cxnSp>
        <p:nvCxnSpPr>
          <p:cNvPr id="108" name="Line 26"/>
          <p:cNvCxnSpPr>
            <a:stCxn id="96" idx="0"/>
            <a:endCxn id="97" idx="2"/>
          </p:cNvCxnSpPr>
          <p:nvPr/>
        </p:nvCxnSpPr>
        <p:spPr>
          <a:xfrm flipV="1">
            <a:off x="6007562" y="3481401"/>
            <a:ext cx="21226" cy="710650"/>
          </a:xfrm>
          <a:prstGeom prst="straightConnector1">
            <a:avLst/>
          </a:prstGeom>
          <a:ln>
            <a:solidFill>
              <a:srgbClr val="000000"/>
            </a:solidFill>
            <a:tailEnd type="triangle" w="med" len="med"/>
          </a:ln>
        </p:spPr>
      </p:cxnSp>
      <p:cxnSp>
        <p:nvCxnSpPr>
          <p:cNvPr id="109" name="Line 27"/>
          <p:cNvCxnSpPr>
            <a:stCxn id="97" idx="0"/>
            <a:endCxn id="98" idx="4"/>
          </p:cNvCxnSpPr>
          <p:nvPr/>
        </p:nvCxnSpPr>
        <p:spPr>
          <a:xfrm flipH="1" flipV="1">
            <a:off x="5806080" y="864799"/>
            <a:ext cx="222708" cy="2160689"/>
          </a:xfrm>
          <a:prstGeom prst="straightConnector1">
            <a:avLst/>
          </a:prstGeom>
          <a:ln>
            <a:solidFill>
              <a:srgbClr val="000000"/>
            </a:solidFill>
            <a:tailEnd type="triangle" w="med" len="med"/>
          </a:ln>
        </p:spPr>
      </p:cxnSp>
      <p:sp>
        <p:nvSpPr>
          <p:cNvPr id="110" name="CustomShape 28"/>
          <p:cNvSpPr/>
          <p:nvPr/>
        </p:nvSpPr>
        <p:spPr>
          <a:xfrm>
            <a:off x="637101" y="2900732"/>
            <a:ext cx="4230144" cy="3691396"/>
          </a:xfrm>
          <a:prstGeom prst="rect">
            <a:avLst/>
          </a:prstGeom>
          <a:noFill/>
          <a:ln>
            <a:solidFill>
              <a:srgbClr val="3465A4"/>
            </a:solidFill>
          </a:ln>
        </p:spPr>
        <p:style>
          <a:lnRef idx="0">
            <a:scrgbClr r="0" g="0" b="0"/>
          </a:lnRef>
          <a:fillRef idx="0">
            <a:scrgbClr r="0" g="0" b="0"/>
          </a:fillRef>
          <a:effectRef idx="0">
            <a:scrgbClr r="0" g="0" b="0"/>
          </a:effectRef>
          <a:fontRef idx="minor"/>
        </p:style>
      </p:sp>
      <p:sp>
        <p:nvSpPr>
          <p:cNvPr id="111" name="TextShape 29"/>
          <p:cNvSpPr txBox="1"/>
          <p:nvPr/>
        </p:nvSpPr>
        <p:spPr>
          <a:xfrm>
            <a:off x="678573" y="2983685"/>
            <a:ext cx="1312736" cy="1010782"/>
          </a:xfrm>
          <a:prstGeom prst="rect">
            <a:avLst/>
          </a:prstGeom>
          <a:noFill/>
          <a:ln>
            <a:noFill/>
          </a:ln>
        </p:spPr>
        <p:txBody>
          <a:bodyPr lIns="81639" tIns="40820" rIns="81639" bIns="40820"/>
          <a:lstStyle/>
          <a:p>
            <a:r>
              <a:rPr lang="en-US" sz="1600" spc="-1">
                <a:solidFill>
                  <a:srgbClr val="000000"/>
                </a:solidFill>
                <a:uFill>
                  <a:solidFill>
                    <a:srgbClr val="FFFFFF"/>
                  </a:solidFill>
                </a:uFill>
                <a:latin typeface="Arial"/>
              </a:rPr>
              <a:t>Rails</a:t>
            </a:r>
          </a:p>
          <a:p>
            <a:r>
              <a:rPr lang="en-US" sz="1600" spc="-1">
                <a:solidFill>
                  <a:srgbClr val="000000"/>
                </a:solidFill>
                <a:uFill>
                  <a:solidFill>
                    <a:srgbClr val="FFFFFF"/>
                  </a:solidFill>
                </a:uFill>
                <a:latin typeface="Arial"/>
              </a:rPr>
              <a:t>Framework</a:t>
            </a:r>
          </a:p>
          <a:p>
            <a:r>
              <a:rPr lang="en-US" sz="1600" spc="-1">
                <a:solidFill>
                  <a:srgbClr val="000000"/>
                </a:solidFill>
                <a:uFill>
                  <a:solidFill>
                    <a:srgbClr val="FFFFFF"/>
                  </a:solidFill>
                </a:uFill>
                <a:latin typeface="Arial"/>
              </a:rPr>
              <a:t>Conventions</a:t>
            </a:r>
          </a:p>
          <a:p>
            <a:r>
              <a:rPr lang="en-US" sz="1600" spc="-1">
                <a:solidFill>
                  <a:srgbClr val="000000"/>
                </a:solidFill>
                <a:uFill>
                  <a:solidFill>
                    <a:srgbClr val="FFFFFF"/>
                  </a:solidFill>
                </a:uFill>
                <a:latin typeface="Arial"/>
              </a:rPr>
              <a:t>(incl. MVC)</a:t>
            </a:r>
          </a:p>
        </p:txBody>
      </p:sp>
      <p:cxnSp>
        <p:nvCxnSpPr>
          <p:cNvPr id="112" name="Line 30"/>
          <p:cNvCxnSpPr/>
          <p:nvPr/>
        </p:nvCxnSpPr>
        <p:spPr>
          <a:xfrm>
            <a:off x="7345115" y="3072516"/>
            <a:ext cx="316102" cy="6205"/>
          </a:xfrm>
          <a:prstGeom prst="straightConnector1">
            <a:avLst/>
          </a:prstGeom>
          <a:ln>
            <a:solidFill>
              <a:srgbClr val="000000"/>
            </a:solidFill>
            <a:tailEnd type="triangle" w="med" len="med"/>
          </a:ln>
        </p:spPr>
      </p:cxnSp>
      <p:sp>
        <p:nvSpPr>
          <p:cNvPr id="113" name="TextShape 31"/>
          <p:cNvSpPr txBox="1"/>
          <p:nvPr/>
        </p:nvSpPr>
        <p:spPr>
          <a:xfrm>
            <a:off x="7927356" y="2920654"/>
            <a:ext cx="759444" cy="349120"/>
          </a:xfrm>
          <a:prstGeom prst="rect">
            <a:avLst/>
          </a:prstGeom>
          <a:noFill/>
          <a:ln>
            <a:noFill/>
          </a:ln>
        </p:spPr>
        <p:txBody>
          <a:bodyPr lIns="81639" tIns="40820" rIns="81639" bIns="40820"/>
          <a:lstStyle/>
          <a:p>
            <a:r>
              <a:rPr lang="en-US" sz="1500" spc="-1" dirty="0" smtClean="0">
                <a:solidFill>
                  <a:srgbClr val="000000"/>
                </a:solidFill>
                <a:uFill>
                  <a:solidFill>
                    <a:srgbClr val="FFFFFF"/>
                  </a:solidFill>
                </a:uFill>
                <a:latin typeface="Arial"/>
              </a:rPr>
              <a:t>Calls</a:t>
            </a:r>
            <a:endParaRPr lang="en-US" sz="1600" spc="-1" dirty="0">
              <a:solidFill>
                <a:srgbClr val="000000"/>
              </a:solidFill>
              <a:uFill>
                <a:solidFill>
                  <a:srgbClr val="FFFFFF"/>
                </a:solidFill>
              </a:uFill>
              <a:latin typeface="Arial"/>
            </a:endParaRPr>
          </a:p>
        </p:txBody>
      </p:sp>
      <p:sp>
        <p:nvSpPr>
          <p:cNvPr id="114" name="CustomShape 32"/>
          <p:cNvSpPr/>
          <p:nvPr/>
        </p:nvSpPr>
        <p:spPr>
          <a:xfrm>
            <a:off x="7133184" y="2571533"/>
            <a:ext cx="1685004" cy="1422933"/>
          </a:xfrm>
          <a:prstGeom prst="rect">
            <a:avLst/>
          </a:prstGeom>
          <a:noFill/>
          <a:ln>
            <a:solidFill>
              <a:srgbClr val="3465A4"/>
            </a:solidFill>
          </a:ln>
        </p:spPr>
        <p:style>
          <a:lnRef idx="0">
            <a:scrgbClr r="0" g="0" b="0"/>
          </a:lnRef>
          <a:fillRef idx="0">
            <a:scrgbClr r="0" g="0" b="0"/>
          </a:fillRef>
          <a:effectRef idx="0">
            <a:scrgbClr r="0" g="0" b="0"/>
          </a:effectRef>
          <a:fontRef idx="minor"/>
        </p:style>
      </p:sp>
      <p:sp>
        <p:nvSpPr>
          <p:cNvPr id="115" name="CustomShape 33"/>
          <p:cNvSpPr/>
          <p:nvPr/>
        </p:nvSpPr>
        <p:spPr>
          <a:xfrm>
            <a:off x="7202413" y="3369382"/>
            <a:ext cx="626652" cy="299152"/>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Name</a:t>
            </a:r>
          </a:p>
        </p:txBody>
      </p:sp>
      <p:sp>
        <p:nvSpPr>
          <p:cNvPr id="116" name="TextShape 34"/>
          <p:cNvSpPr txBox="1"/>
          <p:nvPr/>
        </p:nvSpPr>
        <p:spPr>
          <a:xfrm>
            <a:off x="7928010" y="3319415"/>
            <a:ext cx="1029942" cy="591120"/>
          </a:xfrm>
          <a:prstGeom prst="rect">
            <a:avLst/>
          </a:prstGeom>
          <a:noFill/>
          <a:ln>
            <a:noFill/>
          </a:ln>
        </p:spPr>
        <p:txBody>
          <a:bodyPr lIns="81639" tIns="40820" rIns="81639" bIns="40820"/>
          <a:lstStyle/>
          <a:p>
            <a:r>
              <a:rPr lang="en-US" sz="1500" spc="-1">
                <a:solidFill>
                  <a:srgbClr val="000000"/>
                </a:solidFill>
                <a:uFill>
                  <a:solidFill>
                    <a:srgbClr val="FFFFFF"/>
                  </a:solidFill>
                </a:uFill>
                <a:latin typeface="Arial"/>
              </a:rPr>
              <a:t>Compo-</a:t>
            </a:r>
            <a:endParaRPr lang="en-US" sz="1600" spc="-1">
              <a:solidFill>
                <a:srgbClr val="000000"/>
              </a:solidFill>
              <a:uFill>
                <a:solidFill>
                  <a:srgbClr val="FFFFFF"/>
                </a:solidFill>
              </a:uFill>
              <a:latin typeface="Arial"/>
            </a:endParaRPr>
          </a:p>
          <a:p>
            <a:r>
              <a:rPr lang="en-US" sz="1500" spc="-1">
                <a:solidFill>
                  <a:srgbClr val="000000"/>
                </a:solidFill>
                <a:uFill>
                  <a:solidFill>
                    <a:srgbClr val="FFFFFF"/>
                  </a:solidFill>
                </a:uFill>
                <a:latin typeface="Arial"/>
              </a:rPr>
              <a:t>nent</a:t>
            </a:r>
            <a:endParaRPr lang="en-US" sz="1600" spc="-1">
              <a:solidFill>
                <a:srgbClr val="000000"/>
              </a:solidFill>
              <a:uFill>
                <a:solidFill>
                  <a:srgbClr val="FFFFFF"/>
                </a:solidFill>
              </a:uFill>
              <a:latin typeface="Arial"/>
            </a:endParaRPr>
          </a:p>
        </p:txBody>
      </p:sp>
      <p:sp>
        <p:nvSpPr>
          <p:cNvPr id="117" name="TextShape 35"/>
          <p:cNvSpPr txBox="1"/>
          <p:nvPr/>
        </p:nvSpPr>
        <p:spPr>
          <a:xfrm>
            <a:off x="7777796" y="2571534"/>
            <a:ext cx="520523" cy="377859"/>
          </a:xfrm>
          <a:prstGeom prst="rect">
            <a:avLst/>
          </a:prstGeom>
          <a:noFill/>
          <a:ln>
            <a:noFill/>
          </a:ln>
        </p:spPr>
        <p:txBody>
          <a:bodyPr lIns="81639" tIns="40820" rIns="81639" bIns="40820"/>
          <a:lstStyle/>
          <a:p>
            <a:r>
              <a:rPr lang="en-US" sz="1600" u="sng" spc="-1">
                <a:solidFill>
                  <a:srgbClr val="000000"/>
                </a:solidFill>
                <a:uFill>
                  <a:solidFill>
                    <a:srgbClr val="FFFFFF"/>
                  </a:solidFill>
                </a:uFill>
                <a:latin typeface="Arial"/>
              </a:rPr>
              <a:t>Key</a:t>
            </a:r>
            <a:endParaRPr lang="en-US" sz="1600" spc="-1">
              <a:solidFill>
                <a:srgbClr val="000000"/>
              </a:solidFill>
              <a:uFill>
                <a:solidFill>
                  <a:srgbClr val="FFFFFF"/>
                </a:solidFill>
              </a:uFill>
              <a:latin typeface="Arial"/>
            </a:endParaRPr>
          </a:p>
        </p:txBody>
      </p:sp>
      <p:sp>
        <p:nvSpPr>
          <p:cNvPr id="118" name="TextShape 36"/>
          <p:cNvSpPr txBox="1"/>
          <p:nvPr/>
        </p:nvSpPr>
        <p:spPr>
          <a:xfrm>
            <a:off x="7299072" y="912480"/>
            <a:ext cx="1658880" cy="701179"/>
          </a:xfrm>
          <a:prstGeom prst="rect">
            <a:avLst/>
          </a:prstGeom>
          <a:noFill/>
          <a:ln>
            <a:noFill/>
          </a:ln>
        </p:spPr>
        <p:txBody>
          <a:bodyPr lIns="81639" tIns="40820" rIns="81639" bIns="40820"/>
          <a:lstStyle/>
          <a:p>
            <a:r>
              <a:rPr lang="en-US" sz="1100" spc="-1">
                <a:solidFill>
                  <a:srgbClr val="000000"/>
                </a:solidFill>
                <a:uFill>
                  <a:solidFill>
                    <a:srgbClr val="FFFFFF"/>
                  </a:solidFill>
                </a:uFill>
                <a:latin typeface="Arial"/>
              </a:rPr>
              <a:t>This figure only shows a high-level view of selected major components.</a:t>
            </a:r>
            <a:endParaRPr lang="en-US" sz="1600" spc="-1">
              <a:solidFill>
                <a:srgbClr val="000000"/>
              </a:solidFill>
              <a:uFill>
                <a:solidFill>
                  <a:srgbClr val="FFFFFF"/>
                </a:solidFill>
              </a:uFill>
              <a:latin typeface="Arial"/>
            </a:endParaRPr>
          </a:p>
        </p:txBody>
      </p:sp>
      <p:sp>
        <p:nvSpPr>
          <p:cNvPr id="119" name="TextShape 37"/>
          <p:cNvSpPr txBox="1"/>
          <p:nvPr/>
        </p:nvSpPr>
        <p:spPr>
          <a:xfrm>
            <a:off x="2276018" y="563359"/>
            <a:ext cx="2295982" cy="458201"/>
          </a:xfrm>
          <a:prstGeom prst="rect">
            <a:avLst/>
          </a:prstGeom>
          <a:noFill/>
          <a:ln>
            <a:noFill/>
          </a:ln>
        </p:spPr>
        <p:txBody>
          <a:bodyPr lIns="81639" tIns="40820" rIns="81639" bIns="40820"/>
          <a:lstStyle/>
          <a:p>
            <a:r>
              <a:rPr lang="en-US" sz="1100" spc="-1" dirty="0" smtClean="0">
                <a:solidFill>
                  <a:srgbClr val="000000"/>
                </a:solidFill>
                <a:uFill>
                  <a:solidFill>
                    <a:srgbClr val="FFFFFF"/>
                  </a:solidFill>
                </a:uFill>
                <a:latin typeface="Arial"/>
              </a:rPr>
              <a:t>HTTPS.</a:t>
            </a:r>
            <a:r>
              <a:rPr lang="en-US" sz="1600" spc="-1" dirty="0">
                <a:solidFill>
                  <a:srgbClr val="000000"/>
                </a:solidFill>
                <a:uFill>
                  <a:solidFill>
                    <a:srgbClr val="FFFFFF"/>
                  </a:solidFill>
                </a:uFill>
                <a:latin typeface="Arial"/>
              </a:rPr>
              <a:t> </a:t>
            </a:r>
            <a:r>
              <a:rPr lang="en-US" sz="1100" spc="-1" dirty="0" smtClean="0">
                <a:solidFill>
                  <a:srgbClr val="000000"/>
                </a:solidFill>
                <a:uFill>
                  <a:solidFill>
                    <a:srgbClr val="FFFFFF"/>
                  </a:solidFill>
                </a:uFill>
                <a:latin typeface="Arial"/>
              </a:rPr>
              <a:t>HTML5/CSS/JavaScript &amp; REST/JSON</a:t>
            </a:r>
            <a:endParaRPr lang="en-US" sz="1600" spc="-1" dirty="0">
              <a:solidFill>
                <a:srgbClr val="000000"/>
              </a:solidFill>
              <a:uFill>
                <a:solidFill>
                  <a:srgbClr val="FFFFFF"/>
                </a:solidFill>
              </a:uFill>
              <a:latin typeface="Arial"/>
            </a:endParaRPr>
          </a:p>
        </p:txBody>
      </p:sp>
      <p:sp>
        <p:nvSpPr>
          <p:cNvPr id="120" name="TextShape 38"/>
          <p:cNvSpPr txBox="1"/>
          <p:nvPr/>
        </p:nvSpPr>
        <p:spPr>
          <a:xfrm>
            <a:off x="529992" y="772375"/>
            <a:ext cx="1351269" cy="238081"/>
          </a:xfrm>
          <a:prstGeom prst="rect">
            <a:avLst/>
          </a:prstGeom>
          <a:noFill/>
          <a:ln>
            <a:noFill/>
          </a:ln>
        </p:spPr>
        <p:txBody>
          <a:bodyPr lIns="81639" tIns="40820" rIns="81639" bIns="40820"/>
          <a:lstStyle/>
          <a:p>
            <a:r>
              <a:rPr lang="en-US" sz="1100" spc="-1">
                <a:solidFill>
                  <a:srgbClr val="000000"/>
                </a:solidFill>
                <a:uFill>
                  <a:solidFill>
                    <a:srgbClr val="FFFFFF"/>
                  </a:solidFill>
                </a:uFill>
                <a:latin typeface="Arial"/>
              </a:rPr>
              <a:t>Outside (untrusted)</a:t>
            </a:r>
            <a:endParaRPr lang="en-US" sz="1600" spc="-1">
              <a:solidFill>
                <a:srgbClr val="000000"/>
              </a:solidFill>
              <a:uFill>
                <a:solidFill>
                  <a:srgbClr val="FFFFFF"/>
                </a:solidFill>
              </a:uFill>
              <a:latin typeface="Arial"/>
            </a:endParaRPr>
          </a:p>
        </p:txBody>
      </p:sp>
      <p:sp>
        <p:nvSpPr>
          <p:cNvPr id="121" name="TextShape 39"/>
          <p:cNvSpPr txBox="1"/>
          <p:nvPr/>
        </p:nvSpPr>
        <p:spPr>
          <a:xfrm>
            <a:off x="630897" y="1641745"/>
            <a:ext cx="871565" cy="394189"/>
          </a:xfrm>
          <a:prstGeom prst="rect">
            <a:avLst/>
          </a:prstGeom>
          <a:noFill/>
          <a:ln>
            <a:noFill/>
          </a:ln>
        </p:spPr>
        <p:txBody>
          <a:bodyPr lIns="81639" tIns="40820" rIns="81639" bIns="40820"/>
          <a:lstStyle/>
          <a:p>
            <a:r>
              <a:rPr lang="en-US" sz="1100" spc="-1">
                <a:solidFill>
                  <a:srgbClr val="000000"/>
                </a:solidFill>
                <a:uFill>
                  <a:solidFill>
                    <a:srgbClr val="FFFFFF"/>
                  </a:solidFill>
                </a:uFill>
                <a:latin typeface="Arial"/>
              </a:rPr>
              <a:t>Server-side</a:t>
            </a:r>
            <a:endParaRPr lang="en-US" sz="1600" spc="-1">
              <a:solidFill>
                <a:srgbClr val="000000"/>
              </a:solidFill>
              <a:uFill>
                <a:solidFill>
                  <a:srgbClr val="FFFFFF"/>
                </a:solidFill>
              </a:uFill>
              <a:latin typeface="Arial"/>
            </a:endParaRPr>
          </a:p>
          <a:p>
            <a:r>
              <a:rPr lang="en-US" sz="1100" spc="-1">
                <a:solidFill>
                  <a:srgbClr val="000000"/>
                </a:solidFill>
                <a:uFill>
                  <a:solidFill>
                    <a:srgbClr val="FFFFFF"/>
                  </a:solidFill>
                </a:uFill>
                <a:latin typeface="Arial"/>
              </a:rPr>
              <a:t>(trusted)</a:t>
            </a:r>
            <a:endParaRPr lang="en-US" sz="1600" spc="-1">
              <a:solidFill>
                <a:srgbClr val="000000"/>
              </a:solidFill>
              <a:uFill>
                <a:solidFill>
                  <a:srgbClr val="FFFFFF"/>
                </a:solidFill>
              </a:uFill>
              <a:latin typeface="Arial"/>
            </a:endParaRPr>
          </a:p>
        </p:txBody>
      </p:sp>
      <p:sp>
        <p:nvSpPr>
          <p:cNvPr id="122" name="TextShape 40"/>
          <p:cNvSpPr txBox="1"/>
          <p:nvPr/>
        </p:nvSpPr>
        <p:spPr>
          <a:xfrm>
            <a:off x="5091422" y="2298592"/>
            <a:ext cx="1791133" cy="706404"/>
          </a:xfrm>
          <a:prstGeom prst="rect">
            <a:avLst/>
          </a:prstGeom>
          <a:noFill/>
          <a:ln>
            <a:noFill/>
          </a:ln>
        </p:spPr>
        <p:txBody>
          <a:bodyPr lIns="81639" tIns="40820" rIns="81639" bIns="40820"/>
          <a:lstStyle/>
          <a:p>
            <a:r>
              <a:rPr lang="en-US" sz="1100" spc="-1" dirty="0">
                <a:solidFill>
                  <a:srgbClr val="000000"/>
                </a:solidFill>
                <a:uFill>
                  <a:solidFill>
                    <a:srgbClr val="FFFFFF"/>
                  </a:solidFill>
                </a:uFill>
                <a:latin typeface="Arial"/>
              </a:rPr>
              <a:t>Detectives gather data from (untrusted) project &amp; attempt to auto-fill project entry information</a:t>
            </a:r>
            <a:endParaRPr lang="en-US" sz="1600" spc="-1" dirty="0">
              <a:solidFill>
                <a:srgbClr val="000000"/>
              </a:solidFill>
              <a:uFill>
                <a:solidFill>
                  <a:srgbClr val="FFFFFF"/>
                </a:solidFill>
              </a:uFill>
              <a:latin typeface="Arial"/>
            </a:endParaRPr>
          </a:p>
        </p:txBody>
      </p:sp>
      <p:sp>
        <p:nvSpPr>
          <p:cNvPr id="123" name="TextShape 41"/>
          <p:cNvSpPr txBox="1"/>
          <p:nvPr/>
        </p:nvSpPr>
        <p:spPr>
          <a:xfrm>
            <a:off x="5489325" y="4684215"/>
            <a:ext cx="1244813" cy="394189"/>
          </a:xfrm>
          <a:prstGeom prst="rect">
            <a:avLst/>
          </a:prstGeom>
          <a:noFill/>
          <a:ln>
            <a:noFill/>
          </a:ln>
        </p:spPr>
        <p:txBody>
          <a:bodyPr lIns="81639" tIns="40820" rIns="81639" bIns="40820"/>
          <a:lstStyle/>
          <a:p>
            <a:r>
              <a:rPr lang="en-US" sz="1100" spc="-1">
                <a:solidFill>
                  <a:srgbClr val="000000"/>
                </a:solidFill>
                <a:uFill>
                  <a:solidFill>
                    <a:srgbClr val="FFFFFF"/>
                  </a:solidFill>
                </a:uFill>
                <a:latin typeface="Arial"/>
              </a:rPr>
              <a:t>Chief coordinates</a:t>
            </a:r>
            <a:endParaRPr lang="en-US" sz="1600" spc="-1">
              <a:solidFill>
                <a:srgbClr val="000000"/>
              </a:solidFill>
              <a:uFill>
                <a:solidFill>
                  <a:srgbClr val="FFFFFF"/>
                </a:solidFill>
              </a:uFill>
              <a:latin typeface="Arial"/>
            </a:endParaRPr>
          </a:p>
          <a:p>
            <a:r>
              <a:rPr lang="en-US" sz="1100" spc="-1">
                <a:solidFill>
                  <a:srgbClr val="000000"/>
                </a:solidFill>
                <a:uFill>
                  <a:solidFill>
                    <a:srgbClr val="FFFFFF"/>
                  </a:solidFill>
                </a:uFill>
                <a:latin typeface="Arial"/>
              </a:rPr>
              <a:t>Detectives</a:t>
            </a:r>
            <a:endParaRPr lang="en-US" sz="1600" spc="-1">
              <a:solidFill>
                <a:srgbClr val="000000"/>
              </a:solidFill>
              <a:uFill>
                <a:solidFill>
                  <a:srgbClr val="FFFFFF"/>
                </a:solidFill>
              </a:uFill>
              <a:latin typeface="Arial"/>
            </a:endParaRPr>
          </a:p>
        </p:txBody>
      </p:sp>
      <p:sp>
        <p:nvSpPr>
          <p:cNvPr id="124" name="CustomShape 42"/>
          <p:cNvSpPr/>
          <p:nvPr/>
        </p:nvSpPr>
        <p:spPr>
          <a:xfrm>
            <a:off x="82944" y="5060115"/>
            <a:ext cx="414720" cy="414764"/>
          </a:xfrm>
          <a:prstGeom prst="smileyFace">
            <a:avLst>
              <a:gd name="adj" fmla="val 18520"/>
            </a:avLst>
          </a:prstGeom>
          <a:solidFill>
            <a:srgbClr val="FFD320"/>
          </a:solidFill>
          <a:ln>
            <a:solidFill>
              <a:srgbClr val="3465A4"/>
            </a:solidFill>
          </a:ln>
        </p:spPr>
        <p:style>
          <a:lnRef idx="0">
            <a:scrgbClr r="0" g="0" b="0"/>
          </a:lnRef>
          <a:fillRef idx="0">
            <a:scrgbClr r="0" g="0" b="0"/>
          </a:fillRef>
          <a:effectRef idx="0">
            <a:scrgbClr r="0" g="0" b="0"/>
          </a:effectRef>
          <a:fontRef idx="minor"/>
        </p:style>
      </p:sp>
      <p:cxnSp>
        <p:nvCxnSpPr>
          <p:cNvPr id="125" name="Line 43"/>
          <p:cNvCxnSpPr>
            <a:stCxn id="124" idx="4"/>
            <a:endCxn id="100" idx="2"/>
          </p:cNvCxnSpPr>
          <p:nvPr/>
        </p:nvCxnSpPr>
        <p:spPr>
          <a:xfrm>
            <a:off x="290304" y="5474879"/>
            <a:ext cx="471540" cy="607449"/>
          </a:xfrm>
          <a:prstGeom prst="straightConnector1">
            <a:avLst/>
          </a:prstGeom>
          <a:ln>
            <a:solidFill>
              <a:srgbClr val="000000"/>
            </a:solidFill>
            <a:tailEnd type="triangle" w="med" len="med"/>
          </a:ln>
        </p:spPr>
      </p:cxnSp>
      <p:sp>
        <p:nvSpPr>
          <p:cNvPr id="126" name="Line 44"/>
          <p:cNvSpPr/>
          <p:nvPr/>
        </p:nvSpPr>
        <p:spPr>
          <a:xfrm>
            <a:off x="637101" y="6760646"/>
            <a:ext cx="4478976" cy="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27" name="TextShape 45"/>
          <p:cNvSpPr txBox="1"/>
          <p:nvPr/>
        </p:nvSpPr>
        <p:spPr>
          <a:xfrm rot="16200000">
            <a:off x="-51961" y="5775681"/>
            <a:ext cx="750167" cy="314142"/>
          </a:xfrm>
          <a:prstGeom prst="rect">
            <a:avLst/>
          </a:prstGeom>
          <a:noFill/>
          <a:ln>
            <a:noFill/>
          </a:ln>
        </p:spPr>
        <p:txBody>
          <a:bodyPr lIns="81639" tIns="40820" rIns="81639" bIns="40820"/>
          <a:lstStyle/>
          <a:p>
            <a:r>
              <a:rPr lang="en-US" sz="1600" spc="-1" dirty="0">
                <a:solidFill>
                  <a:srgbClr val="000000"/>
                </a:solidFill>
                <a:uFill>
                  <a:solidFill>
                    <a:srgbClr val="FFFFFF"/>
                  </a:solidFill>
                </a:uFill>
                <a:latin typeface="Arial"/>
              </a:rPr>
              <a:t>Admin</a:t>
            </a:r>
          </a:p>
        </p:txBody>
      </p:sp>
      <p:sp>
        <p:nvSpPr>
          <p:cNvPr id="128" name="TextShape 46"/>
          <p:cNvSpPr txBox="1"/>
          <p:nvPr/>
        </p:nvSpPr>
        <p:spPr>
          <a:xfrm>
            <a:off x="3498669" y="6345882"/>
            <a:ext cx="1285632" cy="238081"/>
          </a:xfrm>
          <a:prstGeom prst="rect">
            <a:avLst/>
          </a:prstGeom>
          <a:noFill/>
          <a:ln>
            <a:noFill/>
          </a:ln>
        </p:spPr>
        <p:txBody>
          <a:bodyPr lIns="81639" tIns="40820" rIns="81639" bIns="40820"/>
          <a:lstStyle/>
          <a:p>
            <a:r>
              <a:rPr lang="en-US" sz="1100" i="1" spc="-1">
                <a:solidFill>
                  <a:srgbClr val="000000"/>
                </a:solidFill>
                <a:uFill>
                  <a:solidFill>
                    <a:srgbClr val="FFFFFF"/>
                  </a:solidFill>
                </a:uFill>
                <a:latin typeface="Arial"/>
              </a:rPr>
              <a:t>Admin CLI access</a:t>
            </a:r>
            <a:endParaRPr lang="en-US" sz="1600" spc="-1">
              <a:solidFill>
                <a:srgbClr val="000000"/>
              </a:solidFill>
              <a:uFill>
                <a:solidFill>
                  <a:srgbClr val="FFFFFF"/>
                </a:solidFill>
              </a:uFill>
              <a:latin typeface="Arial"/>
            </a:endParaRPr>
          </a:p>
        </p:txBody>
      </p:sp>
      <p:sp>
        <p:nvSpPr>
          <p:cNvPr id="129" name="CustomShape 47"/>
          <p:cNvSpPr/>
          <p:nvPr/>
        </p:nvSpPr>
        <p:spPr>
          <a:xfrm>
            <a:off x="2586285" y="5350449"/>
            <a:ext cx="1410048" cy="995433"/>
          </a:xfrm>
          <a:prstGeom prst="ellipse">
            <a:avLst/>
          </a:prstGeom>
          <a:solidFill>
            <a:srgbClr val="FF950E"/>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300" spc="-1">
                <a:solidFill>
                  <a:srgbClr val="000000"/>
                </a:solidFill>
                <a:uFill>
                  <a:solidFill>
                    <a:srgbClr val="FFFFFF"/>
                  </a:solidFill>
                </a:uFill>
                <a:latin typeface="Arial"/>
              </a:rPr>
              <a:t>System config/</a:t>
            </a:r>
            <a:endParaRPr lang="en-US" sz="1600" spc="-1">
              <a:solidFill>
                <a:srgbClr val="000000"/>
              </a:solidFill>
              <a:uFill>
                <a:solidFill>
                  <a:srgbClr val="FFFFFF"/>
                </a:solidFill>
              </a:uFill>
              <a:latin typeface="Arial"/>
            </a:endParaRPr>
          </a:p>
          <a:p>
            <a:pPr algn="ctr"/>
            <a:r>
              <a:rPr lang="en-US" sz="1300" spc="-1">
                <a:solidFill>
                  <a:srgbClr val="000000"/>
                </a:solidFill>
                <a:uFill>
                  <a:solidFill>
                    <a:srgbClr val="FFFFFF"/>
                  </a:solidFill>
                </a:uFill>
                <a:latin typeface="Arial"/>
              </a:rPr>
              <a:t>command shell/</a:t>
            </a:r>
            <a:endParaRPr lang="en-US" sz="1600" spc="-1">
              <a:solidFill>
                <a:srgbClr val="000000"/>
              </a:solidFill>
              <a:uFill>
                <a:solidFill>
                  <a:srgbClr val="FFFFFF"/>
                </a:solidFill>
              </a:uFill>
              <a:latin typeface="Arial"/>
            </a:endParaRPr>
          </a:p>
          <a:p>
            <a:pPr algn="ctr"/>
            <a:r>
              <a:rPr lang="en-US" sz="1300" spc="-1">
                <a:solidFill>
                  <a:srgbClr val="000000"/>
                </a:solidFill>
                <a:uFill>
                  <a:solidFill>
                    <a:srgbClr val="FFFFFF"/>
                  </a:solidFill>
                </a:uFill>
                <a:latin typeface="Arial"/>
              </a:rPr>
              <a:t>env variables</a:t>
            </a:r>
            <a:endParaRPr lang="en-US" sz="1600" spc="-1">
              <a:solidFill>
                <a:srgbClr val="000000"/>
              </a:solidFill>
              <a:uFill>
                <a:solidFill>
                  <a:srgbClr val="FFFFFF"/>
                </a:solidFill>
              </a:uFill>
              <a:latin typeface="Arial"/>
            </a:endParaRPr>
          </a:p>
        </p:txBody>
      </p:sp>
      <p:cxnSp>
        <p:nvCxnSpPr>
          <p:cNvPr id="130" name="Line 48"/>
          <p:cNvCxnSpPr>
            <a:stCxn id="124" idx="5"/>
          </p:cNvCxnSpPr>
          <p:nvPr/>
        </p:nvCxnSpPr>
        <p:spPr>
          <a:xfrm>
            <a:off x="436926" y="5414134"/>
            <a:ext cx="2263326" cy="94710"/>
          </a:xfrm>
          <a:prstGeom prst="straightConnector1">
            <a:avLst/>
          </a:prstGeom>
          <a:ln>
            <a:solidFill>
              <a:srgbClr val="000000"/>
            </a:solidFill>
            <a:tailEnd type="triangle" w="med" len="med"/>
          </a:ln>
        </p:spPr>
      </p:cxnSp>
      <p:sp>
        <p:nvSpPr>
          <p:cNvPr id="131" name="CustomShape 49"/>
          <p:cNvSpPr/>
          <p:nvPr/>
        </p:nvSpPr>
        <p:spPr>
          <a:xfrm>
            <a:off x="2005677" y="1366107"/>
            <a:ext cx="2322432" cy="240040"/>
          </a:xfrm>
          <a:prstGeom prst="rect">
            <a:avLst/>
          </a:prstGeom>
          <a:solidFill>
            <a:srgbClr val="99CCF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HTTP router (</a:t>
            </a:r>
            <a:r>
              <a:rPr lang="en-US" sz="1600" spc="-1" dirty="0" err="1">
                <a:solidFill>
                  <a:srgbClr val="000000"/>
                </a:solidFill>
                <a:uFill>
                  <a:solidFill>
                    <a:srgbClr val="FFFFFF"/>
                  </a:solidFill>
                </a:uFill>
                <a:latin typeface="Arial"/>
              </a:rPr>
              <a:t>Heroku</a:t>
            </a:r>
            <a:r>
              <a:rPr lang="en-US" sz="1600" spc="-1" dirty="0">
                <a:solidFill>
                  <a:srgbClr val="000000"/>
                </a:solidFill>
                <a:uFill>
                  <a:solidFill>
                    <a:srgbClr val="FFFFFF"/>
                  </a:solidFill>
                </a:uFill>
                <a:latin typeface="Arial"/>
              </a:rPr>
              <a:t>)</a:t>
            </a:r>
            <a:endParaRPr lang="en-US" spc="-1" dirty="0">
              <a:solidFill>
                <a:srgbClr val="000000"/>
              </a:solidFill>
              <a:uFill>
                <a:solidFill>
                  <a:srgbClr val="FFFFFF"/>
                </a:solidFill>
              </a:uFill>
              <a:latin typeface="Arial"/>
            </a:endParaRPr>
          </a:p>
        </p:txBody>
      </p:sp>
      <p:sp>
        <p:nvSpPr>
          <p:cNvPr id="132" name="CustomShape 50"/>
          <p:cNvSpPr/>
          <p:nvPr/>
        </p:nvSpPr>
        <p:spPr>
          <a:xfrm>
            <a:off x="1715373" y="1084590"/>
            <a:ext cx="2322432" cy="240040"/>
          </a:xfrm>
          <a:prstGeom prst="rect">
            <a:avLst/>
          </a:prstGeom>
          <a:solidFill>
            <a:srgbClr val="99CCF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CDN (</a:t>
            </a:r>
            <a:r>
              <a:rPr lang="en-US" sz="1600" spc="-1" dirty="0" err="1">
                <a:solidFill>
                  <a:srgbClr val="000000"/>
                </a:solidFill>
                <a:uFill>
                  <a:solidFill>
                    <a:srgbClr val="FFFFFF"/>
                  </a:solidFill>
                </a:uFill>
                <a:latin typeface="Arial"/>
              </a:rPr>
              <a:t>Fastly</a:t>
            </a:r>
            <a:r>
              <a:rPr lang="en-US" sz="1600" spc="-1" dirty="0">
                <a:solidFill>
                  <a:srgbClr val="000000"/>
                </a:solidFill>
                <a:uFill>
                  <a:solidFill>
                    <a:srgbClr val="FFFFFF"/>
                  </a:solidFill>
                </a:uFill>
                <a:latin typeface="Arial"/>
              </a:rPr>
              <a:t>)</a:t>
            </a:r>
            <a:endParaRPr lang="en-US" spc="-1" dirty="0">
              <a:solidFill>
                <a:srgbClr val="000000"/>
              </a:solidFill>
              <a:uFill>
                <a:solidFill>
                  <a:srgbClr val="FFFFFF"/>
                </a:solidFill>
              </a:uFill>
              <a:latin typeface="Arial"/>
            </a:endParaRPr>
          </a:p>
        </p:txBody>
      </p:sp>
      <p:sp>
        <p:nvSpPr>
          <p:cNvPr id="133" name="Line 51"/>
          <p:cNvSpPr/>
          <p:nvPr/>
        </p:nvSpPr>
        <p:spPr>
          <a:xfrm>
            <a:off x="637101" y="1034296"/>
            <a:ext cx="6262272" cy="261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34" name="TextShape 52"/>
          <p:cNvSpPr txBox="1"/>
          <p:nvPr/>
        </p:nvSpPr>
        <p:spPr>
          <a:xfrm>
            <a:off x="636448" y="1087203"/>
            <a:ext cx="982266" cy="550297"/>
          </a:xfrm>
          <a:prstGeom prst="rect">
            <a:avLst/>
          </a:prstGeom>
          <a:noFill/>
          <a:ln>
            <a:noFill/>
          </a:ln>
        </p:spPr>
        <p:txBody>
          <a:bodyPr lIns="81639" tIns="40820" rIns="81639" bIns="40820"/>
          <a:lstStyle/>
          <a:p>
            <a:r>
              <a:rPr lang="en-US" sz="1100" spc="-1">
                <a:solidFill>
                  <a:srgbClr val="000000"/>
                </a:solidFill>
                <a:uFill>
                  <a:solidFill>
                    <a:srgbClr val="FFFFFF"/>
                  </a:solidFill>
                </a:uFill>
                <a:latin typeface="Arial"/>
              </a:rPr>
              <a:t>External</a:t>
            </a:r>
            <a:endParaRPr lang="en-US" sz="1600" spc="-1">
              <a:solidFill>
                <a:srgbClr val="000000"/>
              </a:solidFill>
              <a:uFill>
                <a:solidFill>
                  <a:srgbClr val="FFFFFF"/>
                </a:solidFill>
              </a:uFill>
              <a:latin typeface="Arial"/>
            </a:endParaRPr>
          </a:p>
          <a:p>
            <a:r>
              <a:rPr lang="en-US" sz="1100" spc="-1">
                <a:solidFill>
                  <a:srgbClr val="000000"/>
                </a:solidFill>
                <a:uFill>
                  <a:solidFill>
                    <a:srgbClr val="FFFFFF"/>
                  </a:solidFill>
                </a:uFill>
                <a:latin typeface="Arial"/>
              </a:rPr>
              <a:t>Infrastructure</a:t>
            </a:r>
            <a:endParaRPr lang="en-US" sz="1600" spc="-1">
              <a:solidFill>
                <a:srgbClr val="000000"/>
              </a:solidFill>
              <a:uFill>
                <a:solidFill>
                  <a:srgbClr val="FFFFFF"/>
                </a:solidFill>
              </a:uFill>
              <a:latin typeface="Arial"/>
            </a:endParaRPr>
          </a:p>
          <a:p>
            <a:r>
              <a:rPr lang="en-US" sz="1100" spc="-1">
                <a:solidFill>
                  <a:srgbClr val="000000"/>
                </a:solidFill>
                <a:uFill>
                  <a:solidFill>
                    <a:srgbClr val="FFFFFF"/>
                  </a:solidFill>
                </a:uFill>
                <a:latin typeface="Arial"/>
              </a:rPr>
              <a:t>(limited trust)</a:t>
            </a:r>
            <a:endParaRPr lang="en-US" sz="1600" spc="-1">
              <a:solidFill>
                <a:srgbClr val="000000"/>
              </a:solidFill>
              <a:uFill>
                <a:solidFill>
                  <a:srgbClr val="FFFFFF"/>
                </a:solidFill>
              </a:uFill>
              <a:latin typeface="Arial"/>
            </a:endParaRPr>
          </a:p>
        </p:txBody>
      </p:sp>
      <p:sp>
        <p:nvSpPr>
          <p:cNvPr id="135" name="Line 53"/>
          <p:cNvSpPr/>
          <p:nvPr/>
        </p:nvSpPr>
        <p:spPr>
          <a:xfrm>
            <a:off x="5116077" y="5226021"/>
            <a:ext cx="0" cy="1534952"/>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36" name="Line 54"/>
          <p:cNvSpPr/>
          <p:nvPr/>
        </p:nvSpPr>
        <p:spPr>
          <a:xfrm>
            <a:off x="5116077" y="5226021"/>
            <a:ext cx="1700352" cy="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37" name="Line 55"/>
          <p:cNvSpPr/>
          <p:nvPr/>
        </p:nvSpPr>
        <p:spPr>
          <a:xfrm flipH="1">
            <a:off x="6810225" y="1659054"/>
            <a:ext cx="41472" cy="3566966"/>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38" name="CustomShape 56"/>
          <p:cNvSpPr/>
          <p:nvPr/>
        </p:nvSpPr>
        <p:spPr>
          <a:xfrm>
            <a:off x="1718880" y="347487"/>
            <a:ext cx="414720" cy="414764"/>
          </a:xfrm>
          <a:prstGeom prst="smileyFace">
            <a:avLst>
              <a:gd name="adj" fmla="val 18520"/>
            </a:avLst>
          </a:prstGeom>
          <a:solidFill>
            <a:srgbClr val="FFD320"/>
          </a:solidFill>
          <a:ln>
            <a:solidFill>
              <a:srgbClr val="3465A4"/>
            </a:solidFill>
          </a:ln>
        </p:spPr>
        <p:style>
          <a:lnRef idx="0">
            <a:scrgbClr r="0" g="0" b="0"/>
          </a:lnRef>
          <a:fillRef idx="0">
            <a:scrgbClr r="0" g="0" b="0"/>
          </a:fillRef>
          <a:effectRef idx="0">
            <a:scrgbClr r="0" g="0" b="0"/>
          </a:effectRef>
          <a:fontRef idx="minor"/>
        </p:style>
      </p:sp>
      <p:sp>
        <p:nvSpPr>
          <p:cNvPr id="140" name="TextShape 58"/>
          <p:cNvSpPr txBox="1"/>
          <p:nvPr/>
        </p:nvSpPr>
        <p:spPr>
          <a:xfrm>
            <a:off x="7515739" y="6014071"/>
            <a:ext cx="1087415" cy="314175"/>
          </a:xfrm>
          <a:prstGeom prst="rect">
            <a:avLst/>
          </a:prstGeom>
          <a:noFill/>
          <a:ln>
            <a:noFill/>
          </a:ln>
        </p:spPr>
        <p:txBody>
          <a:bodyPr lIns="81639" tIns="40820" rIns="81639" bIns="40820"/>
          <a:lstStyle/>
          <a:p>
            <a:r>
              <a:rPr lang="en-US" sz="1600" spc="-1" dirty="0">
                <a:solidFill>
                  <a:srgbClr val="000000"/>
                </a:solidFill>
                <a:uFill>
                  <a:solidFill>
                    <a:srgbClr val="FFFFFF"/>
                  </a:solidFill>
                </a:uFill>
                <a:latin typeface="Arial"/>
              </a:rPr>
              <a:t>Translator</a:t>
            </a:r>
          </a:p>
        </p:txBody>
      </p:sp>
      <p:sp>
        <p:nvSpPr>
          <p:cNvPr id="141" name="Line 59"/>
          <p:cNvSpPr/>
          <p:nvPr/>
        </p:nvSpPr>
        <p:spPr>
          <a:xfrm flipH="1">
            <a:off x="5116077" y="6760646"/>
            <a:ext cx="1741824" cy="32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42" name="TextShape 60"/>
          <p:cNvSpPr txBox="1"/>
          <p:nvPr/>
        </p:nvSpPr>
        <p:spPr>
          <a:xfrm>
            <a:off x="5738157" y="5267497"/>
            <a:ext cx="982266" cy="550297"/>
          </a:xfrm>
          <a:prstGeom prst="rect">
            <a:avLst/>
          </a:prstGeom>
          <a:noFill/>
          <a:ln>
            <a:noFill/>
          </a:ln>
        </p:spPr>
        <p:txBody>
          <a:bodyPr lIns="81639" tIns="40820" rIns="81639" bIns="40820"/>
          <a:lstStyle/>
          <a:p>
            <a:r>
              <a:rPr lang="en-US" sz="1100" spc="-1">
                <a:solidFill>
                  <a:srgbClr val="000000"/>
                </a:solidFill>
                <a:uFill>
                  <a:solidFill>
                    <a:srgbClr val="FFFFFF"/>
                  </a:solidFill>
                </a:uFill>
                <a:latin typeface="Arial"/>
              </a:rPr>
              <a:t>External</a:t>
            </a:r>
            <a:endParaRPr lang="en-US" sz="1600" spc="-1">
              <a:solidFill>
                <a:srgbClr val="000000"/>
              </a:solidFill>
              <a:uFill>
                <a:solidFill>
                  <a:srgbClr val="FFFFFF"/>
                </a:solidFill>
              </a:uFill>
              <a:latin typeface="Arial"/>
            </a:endParaRPr>
          </a:p>
          <a:p>
            <a:r>
              <a:rPr lang="en-US" sz="1100" spc="-1">
                <a:solidFill>
                  <a:srgbClr val="000000"/>
                </a:solidFill>
                <a:uFill>
                  <a:solidFill>
                    <a:srgbClr val="FFFFFF"/>
                  </a:solidFill>
                </a:uFill>
                <a:latin typeface="Arial"/>
              </a:rPr>
              <a:t>Infrastructure</a:t>
            </a:r>
            <a:endParaRPr lang="en-US" sz="1600" spc="-1">
              <a:solidFill>
                <a:srgbClr val="000000"/>
              </a:solidFill>
              <a:uFill>
                <a:solidFill>
                  <a:srgbClr val="FFFFFF"/>
                </a:solidFill>
              </a:uFill>
              <a:latin typeface="Arial"/>
            </a:endParaRPr>
          </a:p>
          <a:p>
            <a:r>
              <a:rPr lang="en-US" sz="1100" spc="-1">
                <a:solidFill>
                  <a:srgbClr val="000000"/>
                </a:solidFill>
                <a:uFill>
                  <a:solidFill>
                    <a:srgbClr val="FFFFFF"/>
                  </a:solidFill>
                </a:uFill>
                <a:latin typeface="Arial"/>
              </a:rPr>
              <a:t>(limited trust)</a:t>
            </a:r>
            <a:endParaRPr lang="en-US" sz="1600" spc="-1">
              <a:solidFill>
                <a:srgbClr val="000000"/>
              </a:solidFill>
              <a:uFill>
                <a:solidFill>
                  <a:srgbClr val="FFFFFF"/>
                </a:solidFill>
              </a:uFill>
              <a:latin typeface="Arial"/>
            </a:endParaRPr>
          </a:p>
        </p:txBody>
      </p:sp>
      <p:sp>
        <p:nvSpPr>
          <p:cNvPr id="143" name="CustomShape 61"/>
          <p:cNvSpPr/>
          <p:nvPr/>
        </p:nvSpPr>
        <p:spPr>
          <a:xfrm>
            <a:off x="5240493" y="5939937"/>
            <a:ext cx="1617408" cy="571851"/>
          </a:xfrm>
          <a:prstGeom prst="rect">
            <a:avLst/>
          </a:prstGeom>
          <a:solidFill>
            <a:srgbClr val="99CCFF"/>
          </a:solidFill>
          <a:ln w="18360">
            <a:solidFill>
              <a:srgbClr val="3465A4"/>
            </a:solidFill>
            <a:custDash>
              <a:ds d="100000" sp="0"/>
            </a:custDash>
            <a:round/>
            <a:headEnd type="stealth" w="med" len="med"/>
            <a:tailEnd type="stealth" w="med" len="med"/>
          </a:ln>
        </p:spPr>
        <p:style>
          <a:lnRef idx="0">
            <a:scrgbClr r="0" g="0" b="0"/>
          </a:lnRef>
          <a:fillRef idx="0">
            <a:scrgbClr r="0" g="0" b="0"/>
          </a:fillRef>
          <a:effectRef idx="0">
            <a:scrgbClr r="0" g="0" b="0"/>
          </a:effectRef>
          <a:fontRef idx="minor"/>
        </p:style>
        <p:txBody>
          <a:bodyPr wrap="none" lIns="89803" tIns="48983" rIns="89803" bIns="48983" anchor="ctr"/>
          <a:lstStyle/>
          <a:p>
            <a:pPr algn="ctr"/>
            <a:r>
              <a:rPr lang="en-US" sz="1500" spc="-1" dirty="0">
                <a:solidFill>
                  <a:srgbClr val="000000"/>
                </a:solidFill>
                <a:uFill>
                  <a:solidFill>
                    <a:srgbClr val="FFFFFF"/>
                  </a:solidFill>
                </a:uFill>
                <a:latin typeface="Arial"/>
              </a:rPr>
              <a:t>Translation support</a:t>
            </a:r>
            <a:endParaRPr lang="en-US" sz="1600" spc="-1" dirty="0">
              <a:solidFill>
                <a:srgbClr val="000000"/>
              </a:solidFill>
              <a:uFill>
                <a:solidFill>
                  <a:srgbClr val="FFFFFF"/>
                </a:solidFill>
              </a:uFill>
              <a:latin typeface="Arial"/>
            </a:endParaRPr>
          </a:p>
          <a:p>
            <a:pPr algn="ctr"/>
            <a:r>
              <a:rPr lang="en-US" sz="1500" spc="-1" dirty="0">
                <a:solidFill>
                  <a:srgbClr val="000000"/>
                </a:solidFill>
                <a:uFill>
                  <a:solidFill>
                    <a:srgbClr val="FFFFFF"/>
                  </a:solidFill>
                </a:uFill>
                <a:latin typeface="Arial"/>
              </a:rPr>
              <a:t>(translation.io)</a:t>
            </a:r>
            <a:endParaRPr lang="en-US" sz="1600" spc="-1" dirty="0">
              <a:solidFill>
                <a:srgbClr val="000000"/>
              </a:solidFill>
              <a:uFill>
                <a:solidFill>
                  <a:srgbClr val="FFFFFF"/>
                </a:solidFill>
              </a:uFill>
              <a:latin typeface="Arial"/>
            </a:endParaRPr>
          </a:p>
        </p:txBody>
      </p:sp>
      <p:sp>
        <p:nvSpPr>
          <p:cNvPr id="144" name="TextShape 62"/>
          <p:cNvSpPr txBox="1"/>
          <p:nvPr/>
        </p:nvSpPr>
        <p:spPr>
          <a:xfrm>
            <a:off x="7050240" y="4479446"/>
            <a:ext cx="1907712" cy="701179"/>
          </a:xfrm>
          <a:prstGeom prst="rect">
            <a:avLst/>
          </a:prstGeom>
          <a:noFill/>
          <a:ln>
            <a:noFill/>
          </a:ln>
        </p:spPr>
        <p:txBody>
          <a:bodyPr lIns="81639" tIns="40820" rIns="81639" bIns="40820"/>
          <a:lstStyle/>
          <a:p>
            <a:r>
              <a:rPr lang="en-US" sz="1100" i="1" spc="-1">
                <a:solidFill>
                  <a:srgbClr val="000000"/>
                </a:solidFill>
                <a:uFill>
                  <a:solidFill>
                    <a:srgbClr val="FFFFFF"/>
                  </a:solidFill>
                </a:uFill>
                <a:latin typeface="Arial"/>
              </a:rPr>
              <a:t>Note that admin CLI access requires admin login (separate from user login) &amp; uses an encrypted channel</a:t>
            </a:r>
            <a:endParaRPr lang="en-US" sz="1600" spc="-1">
              <a:solidFill>
                <a:srgbClr val="000000"/>
              </a:solidFill>
              <a:uFill>
                <a:solidFill>
                  <a:srgbClr val="FFFFFF"/>
                </a:solidFill>
              </a:uFill>
              <a:latin typeface="Arial"/>
            </a:endParaRPr>
          </a:p>
        </p:txBody>
      </p:sp>
      <p:sp>
        <p:nvSpPr>
          <p:cNvPr id="145" name="CustomShape 63"/>
          <p:cNvSpPr/>
          <p:nvPr/>
        </p:nvSpPr>
        <p:spPr>
          <a:xfrm>
            <a:off x="4079277" y="5557831"/>
            <a:ext cx="622080" cy="4562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9" tIns="40820" rIns="81639" bIns="40820" anchor="ctr"/>
          <a:lstStyle/>
          <a:p>
            <a:pPr algn="ctr"/>
            <a:r>
              <a:rPr lang="en-US" sz="1600" spc="-1" dirty="0">
                <a:solidFill>
                  <a:srgbClr val="000000"/>
                </a:solidFill>
                <a:uFill>
                  <a:solidFill>
                    <a:srgbClr val="FFFFFF"/>
                  </a:solidFill>
                </a:uFill>
                <a:latin typeface="Arial"/>
              </a:rPr>
              <a:t>I18n</a:t>
            </a:r>
            <a:endParaRPr lang="en-US" spc="-1" dirty="0">
              <a:solidFill>
                <a:srgbClr val="000000"/>
              </a:solidFill>
              <a:uFill>
                <a:solidFill>
                  <a:srgbClr val="FFFFFF"/>
                </a:solidFill>
              </a:uFill>
              <a:latin typeface="Arial"/>
            </a:endParaRPr>
          </a:p>
          <a:p>
            <a:pPr algn="ctr"/>
            <a:r>
              <a:rPr lang="en-US" sz="1600" spc="-1" dirty="0">
                <a:solidFill>
                  <a:srgbClr val="000000"/>
                </a:solidFill>
                <a:uFill>
                  <a:solidFill>
                    <a:srgbClr val="FFFFFF"/>
                  </a:solidFill>
                </a:uFill>
                <a:latin typeface="Arial"/>
              </a:rPr>
              <a:t>Text</a:t>
            </a:r>
            <a:endParaRPr lang="en-US" spc="-1" dirty="0">
              <a:solidFill>
                <a:srgbClr val="000000"/>
              </a:solidFill>
              <a:uFill>
                <a:solidFill>
                  <a:srgbClr val="FFFFFF"/>
                </a:solidFill>
              </a:uFill>
              <a:latin typeface="Arial"/>
            </a:endParaRPr>
          </a:p>
        </p:txBody>
      </p:sp>
      <p:cxnSp>
        <p:nvCxnSpPr>
          <p:cNvPr id="146" name="Line 64"/>
          <p:cNvCxnSpPr>
            <a:stCxn id="95" idx="2"/>
            <a:endCxn id="145" idx="0"/>
          </p:cNvCxnSpPr>
          <p:nvPr/>
        </p:nvCxnSpPr>
        <p:spPr>
          <a:xfrm>
            <a:off x="3895103" y="5223408"/>
            <a:ext cx="495378" cy="334750"/>
          </a:xfrm>
          <a:prstGeom prst="straightConnector1">
            <a:avLst/>
          </a:prstGeom>
          <a:ln>
            <a:solidFill>
              <a:srgbClr val="000000"/>
            </a:solidFill>
            <a:tailEnd type="triangle" w="med" len="med"/>
          </a:ln>
        </p:spPr>
      </p:cxnSp>
      <p:cxnSp>
        <p:nvCxnSpPr>
          <p:cNvPr id="147" name="Line 65"/>
          <p:cNvCxnSpPr>
            <a:endCxn id="143" idx="3"/>
          </p:cNvCxnSpPr>
          <p:nvPr/>
        </p:nvCxnSpPr>
        <p:spPr>
          <a:xfrm flipH="1">
            <a:off x="6857901" y="5750190"/>
            <a:ext cx="939161" cy="475835"/>
          </a:xfrm>
          <a:prstGeom prst="straightConnector1">
            <a:avLst/>
          </a:prstGeom>
          <a:ln>
            <a:solidFill>
              <a:srgbClr val="000000"/>
            </a:solidFill>
            <a:tailEnd type="triangle" w="med" len="med"/>
          </a:ln>
        </p:spPr>
      </p:cxnSp>
      <p:sp>
        <p:nvSpPr>
          <p:cNvPr id="148" name="Line 66"/>
          <p:cNvSpPr/>
          <p:nvPr/>
        </p:nvSpPr>
        <p:spPr>
          <a:xfrm flipH="1" flipV="1">
            <a:off x="4701357" y="5765213"/>
            <a:ext cx="497664" cy="497716"/>
          </a:xfrm>
          <a:prstGeom prst="line">
            <a:avLst/>
          </a:prstGeom>
          <a:ln>
            <a:solidFill>
              <a:srgbClr val="9933FF"/>
            </a:solidFill>
            <a:custDash/>
            <a:headEnd type="stealth" w="med" len="med"/>
            <a:tailEnd type="stealth" w="med" len="med"/>
          </a:ln>
        </p:spPr>
        <p:style>
          <a:lnRef idx="0">
            <a:scrgbClr r="0" g="0" b="0"/>
          </a:lnRef>
          <a:fillRef idx="0">
            <a:scrgbClr r="0" g="0" b="0"/>
          </a:fillRef>
          <a:effectRef idx="0">
            <a:scrgbClr r="0" g="0" b="0"/>
          </a:effectRef>
          <a:fontRef idx="minor"/>
        </p:style>
      </p:sp>
      <p:sp>
        <p:nvSpPr>
          <p:cNvPr id="149" name="TextShape 67"/>
          <p:cNvSpPr txBox="1"/>
          <p:nvPr/>
        </p:nvSpPr>
        <p:spPr>
          <a:xfrm>
            <a:off x="4825773" y="5640784"/>
            <a:ext cx="870912" cy="394189"/>
          </a:xfrm>
          <a:prstGeom prst="rect">
            <a:avLst/>
          </a:prstGeom>
          <a:noFill/>
          <a:ln>
            <a:noFill/>
          </a:ln>
        </p:spPr>
        <p:txBody>
          <a:bodyPr lIns="81639" tIns="40820" rIns="81639" bIns="40820"/>
          <a:lstStyle/>
          <a:p>
            <a:r>
              <a:rPr lang="en-US" sz="1100" i="1" spc="-1">
                <a:solidFill>
                  <a:srgbClr val="000000"/>
                </a:solidFill>
                <a:uFill>
                  <a:solidFill>
                    <a:srgbClr val="FFFFFF"/>
                  </a:solidFill>
                </a:uFill>
                <a:latin typeface="Arial"/>
              </a:rPr>
              <a:t>translation:
sync</a:t>
            </a:r>
            <a:endParaRPr lang="en-US" sz="1600" spc="-1">
              <a:solidFill>
                <a:srgbClr val="000000"/>
              </a:solidFill>
              <a:uFill>
                <a:solidFill>
                  <a:srgbClr val="FFFFFF"/>
                </a:solidFill>
              </a:uFill>
              <a:latin typeface="Arial"/>
            </a:endParaRPr>
          </a:p>
        </p:txBody>
      </p:sp>
      <p:sp>
        <p:nvSpPr>
          <p:cNvPr id="2" name="Slide Number Placeholder 1"/>
          <p:cNvSpPr>
            <a:spLocks noGrp="1"/>
          </p:cNvSpPr>
          <p:nvPr>
            <p:ph type="sldNum" sz="quarter" idx="12"/>
          </p:nvPr>
        </p:nvSpPr>
        <p:spPr/>
        <p:txBody>
          <a:bodyPr/>
          <a:lstStyle/>
          <a:p>
            <a:fld id="{074AEAE9-3A27-40E1-8080-B19AA818B55A}" type="slidenum">
              <a:rPr lang="en-US" smtClean="0"/>
              <a:t>9</a:t>
            </a:fld>
            <a:endParaRPr lang="en-US"/>
          </a:p>
        </p:txBody>
      </p:sp>
      <p:sp>
        <p:nvSpPr>
          <p:cNvPr id="139" name="CustomShape 57"/>
          <p:cNvSpPr/>
          <p:nvPr/>
        </p:nvSpPr>
        <p:spPr>
          <a:xfrm>
            <a:off x="7720650" y="5508844"/>
            <a:ext cx="414720" cy="414764"/>
          </a:xfrm>
          <a:prstGeom prst="smileyFace">
            <a:avLst>
              <a:gd name="adj" fmla="val 18520"/>
            </a:avLst>
          </a:prstGeom>
          <a:solidFill>
            <a:srgbClr val="FFD320"/>
          </a:solidFill>
          <a:ln>
            <a:solidFill>
              <a:srgbClr val="3465A4"/>
            </a:solidFill>
          </a:ln>
        </p:spPr>
        <p:style>
          <a:lnRef idx="0">
            <a:scrgbClr r="0" g="0" b="0"/>
          </a:lnRef>
          <a:fillRef idx="0">
            <a:scrgbClr r="0" g="0" b="0"/>
          </a:fillRef>
          <a:effectRef idx="0">
            <a:scrgbClr r="0" g="0" b="0"/>
          </a:effectRef>
          <a:fontRef idx="minor"/>
        </p:style>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29229712"/>
      </p:ext>
    </p:extLst>
  </p:cSld>
  <p:clrMapOvr>
    <a:masterClrMapping/>
  </p:clrMapOvr>
  <mc:AlternateContent xmlns:mc="http://schemas.openxmlformats.org/markup-compatibility/2006" xmlns:p14="http://schemas.microsoft.com/office/powerpoint/2010/main">
    <mc:Choice Requires="p14">
      <p:transition spd="slow" p14:dur="2000" advTm="56996"/>
    </mc:Choice>
    <mc:Fallback xmlns="">
      <p:transition spd="slow" advTm="56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8.3|10.9|32|4.5"/>
</p:tagLst>
</file>

<file path=ppt/tags/tag2.xml><?xml version="1.0" encoding="utf-8"?>
<p:tagLst xmlns:a="http://schemas.openxmlformats.org/drawingml/2006/main" xmlns:r="http://schemas.openxmlformats.org/officeDocument/2006/relationships" xmlns:p="http://schemas.openxmlformats.org/presentationml/2006/main">
  <p:tag name="TIMING" val="|4.4|33.1|27.2"/>
</p:tagLst>
</file>

<file path=ppt/tags/tag3.xml><?xml version="1.0" encoding="utf-8"?>
<p:tagLst xmlns:a="http://schemas.openxmlformats.org/drawingml/2006/main" xmlns:r="http://schemas.openxmlformats.org/officeDocument/2006/relationships" xmlns:p="http://schemas.openxmlformats.org/presentationml/2006/main">
  <p:tag name="TIMING" val="|6.3|38.3"/>
</p:tagLst>
</file>

<file path=ppt/tags/tag4.xml><?xml version="1.0" encoding="utf-8"?>
<p:tagLst xmlns:a="http://schemas.openxmlformats.org/drawingml/2006/main" xmlns:r="http://schemas.openxmlformats.org/officeDocument/2006/relationships" xmlns:p="http://schemas.openxmlformats.org/presentationml/2006/main">
  <p:tag name="TIMING" val="|5.7|7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TotalTime>
  <Words>3228</Words>
  <Application>Microsoft Office PowerPoint</Application>
  <PresentationFormat>On-screen Show (4:3)</PresentationFormat>
  <Paragraphs>334</Paragraphs>
  <Slides>19</Slides>
  <Notes>5</Notes>
  <HiddenSlides>0</HiddenSlides>
  <MMClips>19</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How to Develop Secure Applications: The BadgeApp Example</vt:lpstr>
      <vt:lpstr>The need</vt:lpstr>
      <vt:lpstr>The goal of this presentation</vt:lpstr>
      <vt:lpstr>What’s BadgeApp?</vt:lpstr>
      <vt:lpstr>Managing Risk</vt:lpstr>
      <vt:lpstr>Some key approaches in BadgeApp project</vt:lpstr>
      <vt:lpstr>PowerPoint Presentation</vt:lpstr>
      <vt:lpstr>PowerPoint Presentation</vt:lpstr>
      <vt:lpstr>PowerPoint Presentation</vt:lpstr>
      <vt:lpstr>PowerPoint Presentation</vt:lpstr>
      <vt:lpstr>Making sense?</vt:lpstr>
      <vt:lpstr>PowerPoint Presentation</vt:lpstr>
      <vt:lpstr>PowerPoint Presentation</vt:lpstr>
      <vt:lpstr>Key residual risks (there are always some)</vt:lpstr>
      <vt:lpstr>More powerful threats or valuable assets?</vt:lpstr>
      <vt:lpstr>Science, guarantees, &amp; engineering</vt:lpstr>
      <vt:lpstr>CII Best Practices Badge: Please get one!</vt:lpstr>
      <vt:lpstr>Wrap-up</vt:lpstr>
      <vt:lpstr>License &amp; credits</vt:lpstr>
    </vt:vector>
  </TitlesOfParts>
  <Company>IDA Employee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Develop Secure Applications: The BadgeApp Example</dc:title>
  <dc:creator>David A. Wheeler</dc:creator>
  <cp:keywords>security, computer security, software security, software assurance, BadgeApp, software development, developing secure software, assurance case, CII, Linux Foundation, CII Best Practices badge, static analysis, testing</cp:keywords>
  <cp:lastModifiedBy>David A. Wheeler</cp:lastModifiedBy>
  <cp:revision>101</cp:revision>
  <cp:lastPrinted>2017-09-19T15:10:28Z</cp:lastPrinted>
  <dcterms:created xsi:type="dcterms:W3CDTF">2017-08-29T17:51:14Z</dcterms:created>
  <dcterms:modified xsi:type="dcterms:W3CDTF">2017-09-20T18:43:06Z</dcterms:modified>
  <cp:category>security, computer security, software security, software assurance, BadgeApp, software development, developing secure software, assurance case, CII, Linux Foundation, CII Best Practices badge, static analysis, testing</cp:category>
</cp:coreProperties>
</file>